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71" r:id="rId2"/>
    <p:sldMasterId id="2147483683" r:id="rId3"/>
  </p:sldMasterIdLst>
  <p:notesMasterIdLst>
    <p:notesMasterId r:id="rId72"/>
  </p:notesMasterIdLst>
  <p:sldIdLst>
    <p:sldId id="256" r:id="rId4"/>
    <p:sldId id="257"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258" r:id="rId49"/>
    <p:sldId id="259" r:id="rId50"/>
    <p:sldId id="260" r:id="rId51"/>
    <p:sldId id="261" r:id="rId52"/>
    <p:sldId id="262" r:id="rId53"/>
    <p:sldId id="263" r:id="rId54"/>
    <p:sldId id="264" r:id="rId55"/>
    <p:sldId id="265" r:id="rId56"/>
    <p:sldId id="266" r:id="rId57"/>
    <p:sldId id="267" r:id="rId58"/>
    <p:sldId id="324" r:id="rId59"/>
    <p:sldId id="325" r:id="rId60"/>
    <p:sldId id="326" r:id="rId61"/>
    <p:sldId id="327" r:id="rId62"/>
    <p:sldId id="328" r:id="rId63"/>
    <p:sldId id="329" r:id="rId64"/>
    <p:sldId id="330" r:id="rId65"/>
    <p:sldId id="331" r:id="rId66"/>
    <p:sldId id="332" r:id="rId67"/>
    <p:sldId id="333" r:id="rId68"/>
    <p:sldId id="334" r:id="rId69"/>
    <p:sldId id="335" r:id="rId70"/>
    <p:sldId id="336"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56" autoAdjust="0"/>
    <p:restoredTop sz="94660"/>
  </p:normalViewPr>
  <p:slideViewPr>
    <p:cSldViewPr snapToGrid="0">
      <p:cViewPr varScale="1">
        <p:scale>
          <a:sx n="88" d="100"/>
          <a:sy n="88" d="100"/>
        </p:scale>
        <p:origin x="485"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7E9836-987A-449F-B3F0-8E014D8AF02B}" type="datetimeFigureOut">
              <a:rPr lang="en-US" smtClean="0"/>
              <a:t>3/6/2017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2B5CD1-6906-4598-850B-E23F752BE192}" type="slidenum">
              <a:rPr lang="en-US" smtClean="0"/>
              <a:t>‹#›</a:t>
            </a:fld>
            <a:endParaRPr lang="en-US"/>
          </a:p>
        </p:txBody>
      </p:sp>
    </p:spTree>
    <p:extLst>
      <p:ext uri="{BB962C8B-B14F-4D97-AF65-F5344CB8AC3E}">
        <p14:creationId xmlns:p14="http://schemas.microsoft.com/office/powerpoint/2010/main" val="2269150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16B695B-3824-4F7D-9482-A88E59105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55" name="Rectangle 2"/>
          <p:cNvSpPr>
            <a:spLocks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91642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74EB47-7DDD-4A27-91E9-3E6BB530BDA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8371" name="Rectangle 2"/>
          <p:cNvSpPr>
            <a:spLocks noChangeArrowheads="1" noTextEdit="1"/>
          </p:cNvSpPr>
          <p:nvPr>
            <p:ph type="sldImg"/>
          </p:nvPr>
        </p:nvSpPr>
        <p:spPr>
          <a:solidFill>
            <a:srgbClr val="FFFFFF"/>
          </a:solidFill>
          <a:ln/>
        </p:spPr>
      </p:sp>
      <p:sp>
        <p:nvSpPr>
          <p:cNvPr id="5837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9040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DA6EBE2-4ECF-4394-8A60-19B42D23410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395" name="Rectangle 2"/>
          <p:cNvSpPr>
            <a:spLocks noChangeArrowheads="1" noTextEdit="1"/>
          </p:cNvSpPr>
          <p:nvPr>
            <p:ph type="sldImg"/>
          </p:nvPr>
        </p:nvSpPr>
        <p:spPr>
          <a:solidFill>
            <a:srgbClr val="FFFFFF"/>
          </a:solidFill>
          <a:ln/>
        </p:spPr>
      </p:sp>
      <p:sp>
        <p:nvSpPr>
          <p:cNvPr id="5939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728766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C3AC8BB-C0C3-404E-BA70-7C1D998838F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19" name="Rectangle 2"/>
          <p:cNvSpPr>
            <a:spLocks noChangeArrowheads="1" noTextEdit="1"/>
          </p:cNvSpPr>
          <p:nvPr>
            <p:ph type="sldImg"/>
          </p:nvPr>
        </p:nvSpPr>
        <p:spPr>
          <a:solidFill>
            <a:srgbClr val="FFFFFF"/>
          </a:solidFill>
          <a:ln/>
        </p:spPr>
      </p:sp>
      <p:sp>
        <p:nvSpPr>
          <p:cNvPr id="6042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09220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7CDCDFA-6464-407B-8296-1E2DAFAA754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1443" name="Rectangle 2"/>
          <p:cNvSpPr>
            <a:spLocks noChangeArrowheads="1" noTextEdit="1"/>
          </p:cNvSpPr>
          <p:nvPr>
            <p:ph type="sldImg"/>
          </p:nvPr>
        </p:nvSpPr>
        <p:spPr>
          <a:solidFill>
            <a:srgbClr val="FFFFFF"/>
          </a:solidFill>
          <a:ln/>
        </p:spPr>
      </p:sp>
      <p:sp>
        <p:nvSpPr>
          <p:cNvPr id="6144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13287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7D5D2D2-4063-4C6E-AA73-092063AE755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2467" name="Rectangle 2"/>
          <p:cNvSpPr>
            <a:spLocks noChangeArrowheads="1" noTextEdit="1"/>
          </p:cNvSpPr>
          <p:nvPr>
            <p:ph type="sldImg"/>
          </p:nvPr>
        </p:nvSpPr>
        <p:spPr>
          <a:solidFill>
            <a:srgbClr val="FFFFFF"/>
          </a:solidFill>
          <a:ln/>
        </p:spPr>
      </p:sp>
      <p:sp>
        <p:nvSpPr>
          <p:cNvPr id="6246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745504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74453AF-CB2B-45BB-B68A-23C233458F1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1" name="Rectangle 2"/>
          <p:cNvSpPr>
            <a:spLocks noChangeArrowheads="1" noTextEdit="1"/>
          </p:cNvSpPr>
          <p:nvPr>
            <p:ph type="sldImg"/>
          </p:nvPr>
        </p:nvSpPr>
        <p:spPr>
          <a:solidFill>
            <a:srgbClr val="FFFFFF"/>
          </a:solidFill>
          <a:ln/>
        </p:spPr>
      </p:sp>
      <p:sp>
        <p:nvSpPr>
          <p:cNvPr id="6349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0284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5ED5FF9-93E7-4D1D-B514-2334CB6D40A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4515" name="Rectangle 2"/>
          <p:cNvSpPr>
            <a:spLocks noChangeArrowheads="1" noTextEdit="1"/>
          </p:cNvSpPr>
          <p:nvPr>
            <p:ph type="sldImg"/>
          </p:nvPr>
        </p:nvSpPr>
        <p:spPr>
          <a:solidFill>
            <a:srgbClr val="FFFFFF"/>
          </a:solidFill>
          <a:ln/>
        </p:spPr>
      </p:sp>
      <p:sp>
        <p:nvSpPr>
          <p:cNvPr id="6451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69614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70FCA02-EBD2-44C8-9C0C-1117CFF6325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5539" name="Rectangle 2"/>
          <p:cNvSpPr>
            <a:spLocks noChangeArrowheads="1" noTextEdit="1"/>
          </p:cNvSpPr>
          <p:nvPr>
            <p:ph type="sldImg"/>
          </p:nvPr>
        </p:nvSpPr>
        <p:spPr>
          <a:solidFill>
            <a:srgbClr val="FFFFFF"/>
          </a:solidFill>
          <a:ln/>
        </p:spPr>
      </p:sp>
      <p:sp>
        <p:nvSpPr>
          <p:cNvPr id="6554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02582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C035594-BCD0-446F-8D7C-0FAFEF044A4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63" name="Rectangle 2"/>
          <p:cNvSpPr>
            <a:spLocks noChangeArrowheads="1" noTextEdit="1"/>
          </p:cNvSpPr>
          <p:nvPr>
            <p:ph type="sldImg"/>
          </p:nvPr>
        </p:nvSpPr>
        <p:spPr>
          <a:solidFill>
            <a:srgbClr val="FFFFFF"/>
          </a:solidFill>
          <a:ln/>
        </p:spPr>
      </p:sp>
      <p:sp>
        <p:nvSpPr>
          <p:cNvPr id="6656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955754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0D305AC-D80D-4F6B-8261-2F409D49150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587" name="Rectangle 2"/>
          <p:cNvSpPr>
            <a:spLocks noChangeArrowheads="1" noTextEdit="1"/>
          </p:cNvSpPr>
          <p:nvPr>
            <p:ph type="sldImg"/>
          </p:nvPr>
        </p:nvSpPr>
        <p:spPr>
          <a:solidFill>
            <a:srgbClr val="FFFFFF"/>
          </a:solidFill>
          <a:ln/>
        </p:spPr>
      </p:sp>
      <p:sp>
        <p:nvSpPr>
          <p:cNvPr id="6758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05755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BD60070-43DE-4793-AA70-CE4CB65DC88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179" name="Rectangle 2"/>
          <p:cNvSpPr>
            <a:spLocks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16349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44911E9-233E-4A86-92C9-87C6E117399F}"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11" name="Rectangle 2"/>
          <p:cNvSpPr>
            <a:spLocks noChangeArrowheads="1" noTextEdit="1"/>
          </p:cNvSpPr>
          <p:nvPr>
            <p:ph type="sldImg"/>
          </p:nvPr>
        </p:nvSpPr>
        <p:spPr>
          <a:solidFill>
            <a:srgbClr val="FFFFFF"/>
          </a:solidFill>
          <a:ln/>
        </p:spPr>
      </p:sp>
      <p:sp>
        <p:nvSpPr>
          <p:cNvPr id="6861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53660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2329569-6F63-4A8B-9947-434E565ACED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9635" name="Rectangle 2"/>
          <p:cNvSpPr>
            <a:spLocks noChangeArrowheads="1" noTextEdit="1"/>
          </p:cNvSpPr>
          <p:nvPr>
            <p:ph type="sldImg"/>
          </p:nvPr>
        </p:nvSpPr>
        <p:spPr>
          <a:solidFill>
            <a:srgbClr val="FFFFFF"/>
          </a:solidFill>
          <a:ln/>
        </p:spPr>
      </p:sp>
      <p:sp>
        <p:nvSpPr>
          <p:cNvPr id="6963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8350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FEC62A4-53E7-4C13-862E-7029A79ACA6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0659" name="Rectangle 2"/>
          <p:cNvSpPr>
            <a:spLocks noChangeArrowheads="1" noTextEdit="1"/>
          </p:cNvSpPr>
          <p:nvPr>
            <p:ph type="sldImg"/>
          </p:nvPr>
        </p:nvSpPr>
        <p:spPr>
          <a:solidFill>
            <a:srgbClr val="FFFFFF"/>
          </a:solidFill>
          <a:ln/>
        </p:spPr>
      </p:sp>
      <p:sp>
        <p:nvSpPr>
          <p:cNvPr id="7066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13914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935078-C8A7-48E0-9ECC-F83C06C2B3B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1683" name="Rectangle 2"/>
          <p:cNvSpPr>
            <a:spLocks noChangeArrowheads="1" noTextEdit="1"/>
          </p:cNvSpPr>
          <p:nvPr>
            <p:ph type="sldImg"/>
          </p:nvPr>
        </p:nvSpPr>
        <p:spPr>
          <a:solidFill>
            <a:srgbClr val="FFFFFF"/>
          </a:solidFill>
          <a:ln/>
        </p:spPr>
      </p:sp>
      <p:sp>
        <p:nvSpPr>
          <p:cNvPr id="7168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459960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725186C-D1BD-4F0E-B589-B29D3528CC9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2707" name="Rectangle 2"/>
          <p:cNvSpPr>
            <a:spLocks noChangeArrowheads="1" noTextEdit="1"/>
          </p:cNvSpPr>
          <p:nvPr>
            <p:ph type="sldImg"/>
          </p:nvPr>
        </p:nvSpPr>
        <p:spPr>
          <a:solidFill>
            <a:srgbClr val="FFFFFF"/>
          </a:solidFill>
          <a:ln/>
        </p:spPr>
      </p:sp>
      <p:sp>
        <p:nvSpPr>
          <p:cNvPr id="7270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42116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31E23BB-90D9-4648-93C6-293F6C6348B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3731" name="Rectangle 2"/>
          <p:cNvSpPr>
            <a:spLocks noChangeArrowheads="1" noTextEdit="1"/>
          </p:cNvSpPr>
          <p:nvPr>
            <p:ph type="sldImg"/>
          </p:nvPr>
        </p:nvSpPr>
        <p:spPr>
          <a:solidFill>
            <a:srgbClr val="FFFFFF"/>
          </a:solidFill>
          <a:ln/>
        </p:spPr>
      </p:sp>
      <p:sp>
        <p:nvSpPr>
          <p:cNvPr id="7373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68162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1A37838-32E7-47BD-B69F-6F0AE5072A5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55" name="Rectangle 2"/>
          <p:cNvSpPr>
            <a:spLocks noChangeArrowheads="1" noTextEdit="1"/>
          </p:cNvSpPr>
          <p:nvPr>
            <p:ph type="sldImg"/>
          </p:nvPr>
        </p:nvSpPr>
        <p:spPr>
          <a:solidFill>
            <a:srgbClr val="FFFFFF"/>
          </a:solidFill>
          <a:ln/>
        </p:spPr>
      </p:sp>
      <p:sp>
        <p:nvSpPr>
          <p:cNvPr id="7475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517487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FEF7AEC-5EBD-45AF-9D4B-4213C001915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779" name="Rectangle 2"/>
          <p:cNvSpPr>
            <a:spLocks noChangeArrowheads="1" noTextEdit="1"/>
          </p:cNvSpPr>
          <p:nvPr>
            <p:ph type="sldImg"/>
          </p:nvPr>
        </p:nvSpPr>
        <p:spPr>
          <a:solidFill>
            <a:srgbClr val="FFFFFF"/>
          </a:solidFill>
          <a:ln/>
        </p:spPr>
      </p:sp>
      <p:sp>
        <p:nvSpPr>
          <p:cNvPr id="7578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22078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CB227EE-3A36-4984-B256-8F388D60B2C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6803" name="Rectangle 2"/>
          <p:cNvSpPr>
            <a:spLocks noChangeArrowheads="1" noTextEdit="1"/>
          </p:cNvSpPr>
          <p:nvPr>
            <p:ph type="sldImg"/>
          </p:nvPr>
        </p:nvSpPr>
        <p:spPr>
          <a:solidFill>
            <a:srgbClr val="FFFFFF"/>
          </a:solidFill>
          <a:ln/>
        </p:spPr>
      </p:sp>
      <p:sp>
        <p:nvSpPr>
          <p:cNvPr id="7680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133165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FAEC4C7-C3E4-4E85-986F-D961A6536E2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7827" name="Rectangle 2"/>
          <p:cNvSpPr>
            <a:spLocks noChangeArrowheads="1" noTextEdit="1"/>
          </p:cNvSpPr>
          <p:nvPr>
            <p:ph type="sldImg"/>
          </p:nvPr>
        </p:nvSpPr>
        <p:spPr>
          <a:solidFill>
            <a:srgbClr val="FFFFFF"/>
          </a:solidFill>
          <a:ln/>
        </p:spPr>
      </p:sp>
      <p:sp>
        <p:nvSpPr>
          <p:cNvPr id="7782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36265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3A8496D-01D5-4193-8E6B-86F6449EE7E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03" name="Rectangle 2"/>
          <p:cNvSpPr>
            <a:spLocks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25672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5A3182A-7762-46EB-A6B0-92F76A63AB1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8851" name="Rectangle 2"/>
          <p:cNvSpPr>
            <a:spLocks noChangeArrowheads="1" noTextEdit="1"/>
          </p:cNvSpPr>
          <p:nvPr>
            <p:ph type="sldImg"/>
          </p:nvPr>
        </p:nvSpPr>
        <p:spPr>
          <a:solidFill>
            <a:srgbClr val="FFFFFF"/>
          </a:solidFill>
          <a:ln/>
        </p:spPr>
      </p:sp>
      <p:sp>
        <p:nvSpPr>
          <p:cNvPr id="7885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16907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EA9A2C2-C235-444F-812C-8F021E51481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9875" name="Rectangle 2"/>
          <p:cNvSpPr>
            <a:spLocks noChangeArrowheads="1" noTextEdit="1"/>
          </p:cNvSpPr>
          <p:nvPr>
            <p:ph type="sldImg"/>
          </p:nvPr>
        </p:nvSpPr>
        <p:spPr>
          <a:solidFill>
            <a:srgbClr val="FFFFFF"/>
          </a:solidFill>
          <a:ln/>
        </p:spPr>
      </p:sp>
      <p:sp>
        <p:nvSpPr>
          <p:cNvPr id="7987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234606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CDD82AB-807E-43E9-AF49-8F9B7A026BE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0899" name="Rectangle 2"/>
          <p:cNvSpPr>
            <a:spLocks noChangeArrowheads="1" noTextEdit="1"/>
          </p:cNvSpPr>
          <p:nvPr>
            <p:ph type="sldImg"/>
          </p:nvPr>
        </p:nvSpPr>
        <p:spPr>
          <a:solidFill>
            <a:srgbClr val="FFFFFF"/>
          </a:solidFill>
          <a:ln/>
        </p:spPr>
      </p:sp>
      <p:sp>
        <p:nvSpPr>
          <p:cNvPr id="8090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93507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DF8E596-E85F-42DC-9267-6AC48C05CD8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1923" name="Rectangle 2"/>
          <p:cNvSpPr>
            <a:spLocks noChangeArrowheads="1" noTextEdit="1"/>
          </p:cNvSpPr>
          <p:nvPr>
            <p:ph type="sldImg"/>
          </p:nvPr>
        </p:nvSpPr>
        <p:spPr>
          <a:solidFill>
            <a:srgbClr val="FFFFFF"/>
          </a:solidFill>
          <a:ln/>
        </p:spPr>
      </p:sp>
      <p:sp>
        <p:nvSpPr>
          <p:cNvPr id="8192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500390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C2C0165-21B7-42BF-B659-A79026A56E2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2947" name="Rectangle 2"/>
          <p:cNvSpPr>
            <a:spLocks noChangeArrowheads="1" noTextEdit="1"/>
          </p:cNvSpPr>
          <p:nvPr>
            <p:ph type="sldImg"/>
          </p:nvPr>
        </p:nvSpPr>
        <p:spPr>
          <a:solidFill>
            <a:srgbClr val="FFFFFF"/>
          </a:solidFill>
          <a:ln/>
        </p:spPr>
      </p:sp>
      <p:sp>
        <p:nvSpPr>
          <p:cNvPr id="8294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278662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D907151-5B1E-4D94-8D25-C7D5F4327D3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3971" name="Rectangle 2"/>
          <p:cNvSpPr>
            <a:spLocks noChangeArrowheads="1" noTextEdit="1"/>
          </p:cNvSpPr>
          <p:nvPr>
            <p:ph type="sldImg"/>
          </p:nvPr>
        </p:nvSpPr>
        <p:spPr>
          <a:solidFill>
            <a:srgbClr val="FFFFFF"/>
          </a:solidFill>
          <a:ln/>
        </p:spPr>
      </p:sp>
      <p:sp>
        <p:nvSpPr>
          <p:cNvPr id="8397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552179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4D35632-7EC9-4387-81C1-B4F0D66F299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4995" name="Rectangle 2"/>
          <p:cNvSpPr>
            <a:spLocks noChangeArrowheads="1" noTextEdit="1"/>
          </p:cNvSpPr>
          <p:nvPr>
            <p:ph type="sldImg"/>
          </p:nvPr>
        </p:nvSpPr>
        <p:spPr>
          <a:solidFill>
            <a:srgbClr val="FFFFFF"/>
          </a:solidFill>
          <a:ln/>
        </p:spPr>
      </p:sp>
      <p:sp>
        <p:nvSpPr>
          <p:cNvPr id="8499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264843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9371190-2C80-4282-8932-305B9484BEF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6019" name="Rectangle 2"/>
          <p:cNvSpPr>
            <a:spLocks noChangeArrowheads="1" noTextEdit="1"/>
          </p:cNvSpPr>
          <p:nvPr>
            <p:ph type="sldImg"/>
          </p:nvPr>
        </p:nvSpPr>
        <p:spPr>
          <a:solidFill>
            <a:srgbClr val="FFFFFF"/>
          </a:solidFill>
          <a:ln/>
        </p:spPr>
      </p:sp>
      <p:sp>
        <p:nvSpPr>
          <p:cNvPr id="8602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98421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57D13A5-7E49-489F-8C59-ADBC7376949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7043" name="Rectangle 2"/>
          <p:cNvSpPr>
            <a:spLocks noChangeArrowheads="1" noTextEdit="1"/>
          </p:cNvSpPr>
          <p:nvPr>
            <p:ph type="sldImg"/>
          </p:nvPr>
        </p:nvSpPr>
        <p:spPr>
          <a:solidFill>
            <a:srgbClr val="FFFFFF"/>
          </a:solidFill>
          <a:ln/>
        </p:spPr>
      </p:sp>
      <p:sp>
        <p:nvSpPr>
          <p:cNvPr id="8704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207975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2ECEED2-FBB2-4505-8AFF-CAE0593763C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8067" name="Rectangle 2"/>
          <p:cNvSpPr>
            <a:spLocks noChangeArrowheads="1" noTextEdit="1"/>
          </p:cNvSpPr>
          <p:nvPr>
            <p:ph type="sldImg"/>
          </p:nvPr>
        </p:nvSpPr>
        <p:spPr>
          <a:solidFill>
            <a:srgbClr val="FFFFFF"/>
          </a:solidFill>
          <a:ln/>
        </p:spPr>
      </p:sp>
      <p:sp>
        <p:nvSpPr>
          <p:cNvPr id="8806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17642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A90CD2B-3FF9-414F-A9D6-5D9973D05AAD}"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27" name="Rectangle 2"/>
          <p:cNvSpPr>
            <a:spLocks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854182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D552DE9-6CDF-464F-B411-3B374DE1C07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9091" name="Rectangle 2"/>
          <p:cNvSpPr>
            <a:spLocks noChangeArrowheads="1" noTextEdit="1"/>
          </p:cNvSpPr>
          <p:nvPr>
            <p:ph type="sldImg"/>
          </p:nvPr>
        </p:nvSpPr>
        <p:spPr>
          <a:solidFill>
            <a:srgbClr val="FFFFFF"/>
          </a:solidFill>
          <a:ln/>
        </p:spPr>
      </p:sp>
      <p:sp>
        <p:nvSpPr>
          <p:cNvPr id="8909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711019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28D55B0-E56E-474F-B100-E1BF5715964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0115" name="Rectangle 2"/>
          <p:cNvSpPr>
            <a:spLocks noChangeArrowheads="1" noTextEdit="1"/>
          </p:cNvSpPr>
          <p:nvPr>
            <p:ph type="sldImg"/>
          </p:nvPr>
        </p:nvSpPr>
        <p:spPr>
          <a:solidFill>
            <a:srgbClr val="FFFFFF"/>
          </a:solidFill>
          <a:ln/>
        </p:spPr>
      </p:sp>
      <p:sp>
        <p:nvSpPr>
          <p:cNvPr id="9011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607575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FD42522-3BED-43A5-84BD-C5FAC796E16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1139" name="Rectangle 2"/>
          <p:cNvSpPr>
            <a:spLocks noChangeArrowheads="1" noTextEdit="1"/>
          </p:cNvSpPr>
          <p:nvPr>
            <p:ph type="sldImg"/>
          </p:nvPr>
        </p:nvSpPr>
        <p:spPr>
          <a:solidFill>
            <a:srgbClr val="FFFFFF"/>
          </a:solidFill>
          <a:ln/>
        </p:spPr>
      </p:sp>
      <p:sp>
        <p:nvSpPr>
          <p:cNvPr id="9114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765239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4EEE459-54CB-4DDA-A40F-BA123C27F6F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2163" name="Rectangle 2"/>
          <p:cNvSpPr>
            <a:spLocks noChangeArrowheads="1" noTextEdit="1"/>
          </p:cNvSpPr>
          <p:nvPr>
            <p:ph type="sldImg"/>
          </p:nvPr>
        </p:nvSpPr>
        <p:spPr>
          <a:solidFill>
            <a:srgbClr val="FFFFFF"/>
          </a:solidFill>
          <a:ln/>
        </p:spPr>
      </p:sp>
      <p:sp>
        <p:nvSpPr>
          <p:cNvPr id="9216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450358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CA" altLang="en-US" smtClean="0"/>
              <a:t>Emphasize that sex is essential to sustain life.</a:t>
            </a:r>
          </a:p>
          <a:p>
            <a:pPr eaLnBrk="1" hangingPunct="1">
              <a:spcBef>
                <a:spcPct val="0"/>
              </a:spcBef>
            </a:pPr>
            <a:r>
              <a:rPr lang="en-CA" altLang="en-US" smtClean="0"/>
              <a:t>While Food and water and essential immediate needs to sustain life, sex is essential in a larger picture view for without sex there is no reproduction of the species, and humanity ceases to exist.</a:t>
            </a:r>
            <a:endParaRPr lang="en-US" altLang="en-US" smtClean="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AE3183D-D147-494F-878E-5B62FD6ED0D4}"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6331429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Emphasis of connection between having a responsibility to have sex (to continue life) and to have sex in a responsible fashion (which would mean to be respectful of what sex allows for us to accomplish).</a:t>
            </a:r>
            <a:endParaRPr lang="en-US" alt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CD6E5A2-C043-448B-8D2B-BD481D1456E2}"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3081183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Church morality for all forms of sexual ethics will be rooted in an understanding of the purposes of sex.</a:t>
            </a:r>
          </a:p>
          <a:p>
            <a:pPr eaLnBrk="1" hangingPunct="1"/>
            <a:r>
              <a:rPr lang="en-CA" altLang="en-US" smtClean="0"/>
              <a:t>Note that while the Church has always held these teachings on the two purposes of sex, they were perhaps most poetically and famously expressed by Pope John Paul II in his reflections on the Theology of the Body in weekly catechetical sessions in St. Peter’s Square from Sept. 5 1979 – November 28, 1984.</a:t>
            </a:r>
          </a:p>
          <a:p>
            <a:pPr eaLnBrk="1" hangingPunct="1"/>
            <a:r>
              <a:rPr lang="en-CA" altLang="en-US" smtClean="0"/>
              <a:t>Ultimately both purposes are equally important, so much so, that they cannot be fully separated from each other.</a:t>
            </a:r>
            <a:endParaRPr lang="en-US" altLang="en-US" smtClean="0"/>
          </a:p>
          <a:p>
            <a:pPr eaLnBrk="1" hangingPunct="1"/>
            <a:endParaRPr lang="en-US" alt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0563238-5C3B-40D6-8AA1-FA5A349C0BF2}"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3816895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Sex allows us to express our love.  It unites two people physically, emotionally, and (if one believes in the realm of the spiritual) unites them spiritually as well.</a:t>
            </a:r>
          </a:p>
          <a:p>
            <a:pPr eaLnBrk="1" hangingPunct="1"/>
            <a:r>
              <a:rPr lang="en-CA" altLang="en-US" smtClean="0"/>
              <a:t>More than just a poetic euphemism --- the two do literally become one – we are made to “fit together” in a sexual fashion.</a:t>
            </a:r>
            <a:endParaRPr lang="en-US" altLang="en-US"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4186A30-9257-48CE-8E2D-5E05DB44C36D}"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6308313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Emphasis is on language of “open to possibility” of new life in that nothing is introduced to the sexual experience for the primary intended purpose of blocking this function.</a:t>
            </a:r>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B97DAD2-80B4-458C-B499-49DFF19E1EC7}"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42928882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Important for students to understand that this question will be at the root of any and all questions of morality and sex: pre-marital sex, extra-marital sex, homosexual sexual expression, masturbation, pornography, prostitution, sterility and on through to technological questions----these two purposes form the basis for all moral stances in a “reason informed by faith, faith informed by reason” process.</a:t>
            </a:r>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A523DC5-CAE7-41FD-8B95-2AF8B6C2DB78}"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407391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53D801F-C915-42BD-82E5-1B12386DE6A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51" name="Rectangle 2"/>
          <p:cNvSpPr>
            <a:spLocks noChangeArrowheads="1" noTextEdit="1"/>
          </p:cNvSpPr>
          <p:nvPr>
            <p:ph type="sldImg"/>
          </p:nvPr>
        </p:nvSpPr>
        <p:spPr>
          <a:solidFill>
            <a:srgbClr val="FFFFFF"/>
          </a:solidFill>
          <a:ln/>
        </p:spPr>
      </p:sp>
      <p:sp>
        <p:nvSpPr>
          <p:cNvPr id="53252"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207772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“In Vitro” – some would argue still unitive – Church looks at unity as being full union of the two people involved in the sexual relationship to produce a child, not removing the sex act, and their bodily and emotional components of the moment and focussing solely on the sperm and the egg “in glass’.</a:t>
            </a:r>
          </a:p>
          <a:p>
            <a:pPr eaLnBrk="1" hangingPunct="1"/>
            <a:r>
              <a:rPr lang="en-CA" altLang="en-US" smtClean="0"/>
              <a:t>Artificial Insemination may involve a 3</a:t>
            </a:r>
            <a:r>
              <a:rPr lang="en-CA" altLang="en-US" baseline="30000" smtClean="0"/>
              <a:t>rd</a:t>
            </a:r>
            <a:r>
              <a:rPr lang="en-CA" altLang="en-US" smtClean="0"/>
              <a:t> party in many cases or the removal of the natural sex act as a partner’s sperm are collected and then deposited via a non-sexual procedure to attempt to fertilize an egg.</a:t>
            </a:r>
            <a:endParaRPr lang="en-US" altLang="en-US"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73DE0C6-C422-49F6-9F66-516BD04CFD3D}"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40905243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defRPr/>
            </a:pPr>
            <a:r>
              <a:rPr lang="en-CA" dirty="0" smtClean="0"/>
              <a:t>Against unity:</a:t>
            </a:r>
          </a:p>
          <a:p>
            <a:pPr marL="228600" indent="-228600" eaLnBrk="1" hangingPunct="1">
              <a:buFontTx/>
              <a:buAutoNum type="arabicPeriod"/>
              <a:defRPr/>
            </a:pPr>
            <a:r>
              <a:rPr lang="en-CA" dirty="0" smtClean="0"/>
              <a:t>Physically one holds back elements of themselves (semen in a condom, sperm are killed by spermicidal jellies and foams, eggs are withheld from a location to be fertilized if an oral contraceptive pill is taken, etc.</a:t>
            </a:r>
          </a:p>
          <a:p>
            <a:pPr marL="228600" indent="-228600" eaLnBrk="1" hangingPunct="1">
              <a:buFontTx/>
              <a:buAutoNum type="arabicPeriod"/>
              <a:defRPr/>
            </a:pPr>
            <a:r>
              <a:rPr lang="en-CA" dirty="0" smtClean="0"/>
              <a:t>Emotionally – One is holding back as they are not willing to make a statement of “I am prepared to be a co-parent with you as a result of our </a:t>
            </a:r>
            <a:r>
              <a:rPr lang="en-CA" dirty="0" err="1" smtClean="0"/>
              <a:t>actons</a:t>
            </a:r>
            <a:r>
              <a:rPr lang="en-CA" dirty="0" smtClean="0"/>
              <a:t>”, or other emotional investment.</a:t>
            </a:r>
          </a:p>
          <a:p>
            <a:pPr marL="228600" indent="-228600" eaLnBrk="1" hangingPunct="1">
              <a:buFontTx/>
              <a:buAutoNum type="arabicPeriod"/>
              <a:defRPr/>
            </a:pPr>
            <a:r>
              <a:rPr lang="en-CA" dirty="0" err="1" smtClean="0"/>
              <a:t>Spirtually</a:t>
            </a:r>
            <a:r>
              <a:rPr lang="en-CA" dirty="0" smtClean="0"/>
              <a:t> – one is masking a portion of oneself and therefore not fully connecting with another on a “walk to Christ as one”.</a:t>
            </a:r>
          </a:p>
          <a:p>
            <a:pPr eaLnBrk="1" hangingPunct="1">
              <a:defRPr/>
            </a:pPr>
            <a:endParaRPr lang="en-US" dirty="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D116163-864D-4DFD-B31D-85D9D59F8A8C}"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5636255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Direct examples – choosing to have a vasectomy or tubal ligation performed for the purpose of no longer having children</a:t>
            </a:r>
          </a:p>
          <a:p>
            <a:pPr eaLnBrk="1" hangingPunct="1"/>
            <a:r>
              <a:rPr lang="en-CA" altLang="en-US" smtClean="0"/>
              <a:t>Indirect examples – born with a low sperm count, an accident which renders one sterile as a direct result (testicles are shattered in a sporting accident), an accident leads to a choice to render one sterile in an attempt to save one’s life (a woman’s uterus is removed as part of a medical procedure to stop the spread of a life-threatening cancer or to control internal bleeding after a vehicle accident). </a:t>
            </a:r>
          </a:p>
          <a:p>
            <a:pPr eaLnBrk="1" hangingPunct="1"/>
            <a:r>
              <a:rPr lang="en-CA" altLang="en-US" smtClean="0"/>
              <a:t>NOTE – morality is about sinfulness, and ultimately sinfulness is about actions we take flowing from choices we make.  In the case of an indirect streilization, one is not making a primary choice to reject either purpose of their sexual gifts as a result it is not a moral issue.</a:t>
            </a:r>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C3AA3EA-C7F9-43D4-81AE-923523973260}"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8709692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CA" altLang="en-US" smtClean="0"/>
              <a:t>NFP – involves periodic abstinence as the couple abstains from sex on days that could result in pregnancy, but has sex naturally and unitively on other days open to the possibility of procreation that sex brings, but knowing procreation is unlikely to occur</a:t>
            </a:r>
          </a:p>
          <a:p>
            <a:pPr eaLnBrk="1" hangingPunct="1"/>
            <a:r>
              <a:rPr lang="en-CA" altLang="en-US" smtClean="0"/>
              <a:t>This use of technology and “reason informed by faith” allows for birth control.</a:t>
            </a:r>
            <a:endParaRPr lang="en-US" alt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A079FBC-D11F-4352-8A8A-F365708D82F0}" type="slidenum">
              <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233178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0A4CD1A-1705-48D1-8D05-CF161897078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75" name="Rectangle 2"/>
          <p:cNvSpPr>
            <a:spLocks noChangeArrowheads="1" noTextEdit="1"/>
          </p:cNvSpPr>
          <p:nvPr>
            <p:ph type="sldImg"/>
          </p:nvPr>
        </p:nvSpPr>
        <p:spPr>
          <a:solidFill>
            <a:srgbClr val="FFFFFF"/>
          </a:solidFill>
          <a:ln/>
        </p:spPr>
      </p:sp>
      <p:sp>
        <p:nvSpPr>
          <p:cNvPr id="5427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6413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01DC26D-6B49-4221-BEA4-DEBD68B2786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299" name="Rectangle 2"/>
          <p:cNvSpPr>
            <a:spLocks noChangeArrowheads="1" noTextEdit="1"/>
          </p:cNvSpPr>
          <p:nvPr>
            <p:ph type="sldImg"/>
          </p:nvPr>
        </p:nvSpPr>
        <p:spPr>
          <a:solidFill>
            <a:srgbClr val="FFFFFF"/>
          </a:solidFill>
          <a:ln/>
        </p:spPr>
      </p:sp>
      <p:sp>
        <p:nvSpPr>
          <p:cNvPr id="55300"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57629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4212CB8-F4E9-4D21-8257-F02275F9BDE9}"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6323" name="Rectangle 2"/>
          <p:cNvSpPr>
            <a:spLocks noChangeArrowheads="1" noTextEdit="1"/>
          </p:cNvSpPr>
          <p:nvPr>
            <p:ph type="sldImg"/>
          </p:nvPr>
        </p:nvSpPr>
        <p:spPr>
          <a:solidFill>
            <a:srgbClr val="FFFFFF"/>
          </a:solidFill>
          <a:ln/>
        </p:spPr>
      </p:sp>
      <p:sp>
        <p:nvSpPr>
          <p:cNvPr id="5632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3612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8EA6F5B-96B4-425D-ACF7-C5E5BF9A63B2}"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7347" name="Rectangle 2"/>
          <p:cNvSpPr>
            <a:spLocks noChangeArrowheads="1" noTextEdit="1"/>
          </p:cNvSpPr>
          <p:nvPr>
            <p:ph type="sldImg"/>
          </p:nvPr>
        </p:nvSpPr>
        <p:spPr>
          <a:solidFill>
            <a:srgbClr val="FFFFFF"/>
          </a:solidFill>
          <a:ln/>
        </p:spPr>
      </p:sp>
      <p:sp>
        <p:nvSpPr>
          <p:cNvPr id="57348"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08138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vl1pPr>
          </a:lstStyle>
          <a:p>
            <a:pPr>
              <a:defRPr/>
            </a:pPr>
            <a:fld id="{E35290DE-009C-4267-8389-6B22C00A54DA}" type="slidenum">
              <a:rPr lang="en-US" altLang="en-US"/>
              <a:pPr>
                <a:defRPr/>
              </a:pPr>
              <a:t>‹#›</a:t>
            </a:fld>
            <a:endParaRPr lang="en-US" altLang="en-US"/>
          </a:p>
        </p:txBody>
      </p:sp>
    </p:spTree>
    <p:extLst>
      <p:ext uri="{BB962C8B-B14F-4D97-AF65-F5344CB8AC3E}">
        <p14:creationId xmlns:p14="http://schemas.microsoft.com/office/powerpoint/2010/main" val="2239374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Content Placeholder 4"/>
          <p:cNvSpPr>
            <a:spLocks noGrp="1"/>
          </p:cNvSpPr>
          <p:nvPr>
            <p:ph sz="quarter" idx="3"/>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Date Placeholder 5"/>
          <p:cNvSpPr>
            <a:spLocks noGrp="1"/>
          </p:cNvSpPr>
          <p:nvPr>
            <p:ph type="dt" sz="half" idx="10"/>
          </p:nvPr>
        </p:nvSpPr>
        <p:spPr/>
        <p:txBody>
          <a:bodyPr/>
          <a:lstStyle>
            <a:lvl1pPr>
              <a:defRPr/>
            </a:lvl1pPr>
          </a:lstStyle>
          <a:p>
            <a:pPr>
              <a:defRPr/>
            </a:pPr>
            <a:endParaRPr lang="en-US"/>
          </a:p>
        </p:txBody>
      </p:sp>
      <p:sp>
        <p:nvSpPr>
          <p:cNvPr id="7" name="Footer Placeholder 6"/>
          <p:cNvSpPr>
            <a:spLocks noGrp="1"/>
          </p:cNvSpPr>
          <p:nvPr>
            <p:ph type="ftr" sz="quarter" idx="11"/>
          </p:nvPr>
        </p:nvSpPr>
        <p:spPr/>
        <p:txBody>
          <a:bodyPr/>
          <a:lstStyle>
            <a:lvl1pPr>
              <a:defRPr/>
            </a:lvl1pPr>
          </a:lstStyle>
          <a:p>
            <a:pPr>
              <a:defRPr/>
            </a:pPr>
            <a:endParaRPr lang="en-US"/>
          </a:p>
        </p:txBody>
      </p:sp>
      <p:sp>
        <p:nvSpPr>
          <p:cNvPr id="8" name="Slide Number Placeholder 7"/>
          <p:cNvSpPr>
            <a:spLocks noGrp="1"/>
          </p:cNvSpPr>
          <p:nvPr>
            <p:ph type="sldNum" sz="quarter" idx="12"/>
          </p:nvPr>
        </p:nvSpPr>
        <p:spPr/>
        <p:txBody>
          <a:bodyPr/>
          <a:lstStyle>
            <a:lvl1pPr>
              <a:defRPr smtClean="0"/>
            </a:lvl1pPr>
          </a:lstStyle>
          <a:p>
            <a:pPr>
              <a:defRPr/>
            </a:pPr>
            <a:fld id="{0E920D9F-3220-4387-8D6B-5A5B11216285}" type="slidenum">
              <a:rPr lang="en-US" altLang="en-US"/>
              <a:pPr>
                <a:defRPr/>
              </a:pPr>
              <a:t>‹#›</a:t>
            </a:fld>
            <a:endParaRPr lang="en-US" altLang="en-US"/>
          </a:p>
        </p:txBody>
      </p:sp>
    </p:spTree>
    <p:extLst>
      <p:ext uri="{BB962C8B-B14F-4D97-AF65-F5344CB8AC3E}">
        <p14:creationId xmlns:p14="http://schemas.microsoft.com/office/powerpoint/2010/main" val="205525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14400" y="2286000"/>
            <a:ext cx="10363200" cy="1143000"/>
          </a:xfrm>
        </p:spPr>
        <p:txBody>
          <a:bodyPr/>
          <a:lstStyle>
            <a:lvl1pPr>
              <a:defRPr/>
            </a:lvl1pPr>
          </a:lstStyle>
          <a:p>
            <a:r>
              <a:rPr lang="en-US"/>
              <a:t>Click to edit Master title style</a:t>
            </a:r>
          </a:p>
        </p:txBody>
      </p:sp>
      <p:sp>
        <p:nvSpPr>
          <p:cNvPr id="3075"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09DB9D3-6F8F-476E-988A-D336F6AACDD5}" type="slidenum">
              <a:rPr lang="en-US" altLang="en-US"/>
              <a:pPr/>
              <a:t>‹#›</a:t>
            </a:fld>
            <a:endParaRPr lang="en-US" altLang="en-US"/>
          </a:p>
        </p:txBody>
      </p:sp>
    </p:spTree>
    <p:extLst>
      <p:ext uri="{BB962C8B-B14F-4D97-AF65-F5344CB8AC3E}">
        <p14:creationId xmlns:p14="http://schemas.microsoft.com/office/powerpoint/2010/main" val="8509199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461730C-578B-42B8-8F9A-E57A018CAB02}" type="slidenum">
              <a:rPr lang="en-US" altLang="en-US"/>
              <a:pPr/>
              <a:t>‹#›</a:t>
            </a:fld>
            <a:endParaRPr lang="en-US" altLang="en-US"/>
          </a:p>
        </p:txBody>
      </p:sp>
    </p:spTree>
    <p:extLst>
      <p:ext uri="{BB962C8B-B14F-4D97-AF65-F5344CB8AC3E}">
        <p14:creationId xmlns:p14="http://schemas.microsoft.com/office/powerpoint/2010/main" val="15900343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EBC7E0A-D194-4C01-ADD4-515991092B03}" type="slidenum">
              <a:rPr lang="en-US" altLang="en-US"/>
              <a:pPr/>
              <a:t>‹#›</a:t>
            </a:fld>
            <a:endParaRPr lang="en-US" altLang="en-US"/>
          </a:p>
        </p:txBody>
      </p:sp>
    </p:spTree>
    <p:extLst>
      <p:ext uri="{BB962C8B-B14F-4D97-AF65-F5344CB8AC3E}">
        <p14:creationId xmlns:p14="http://schemas.microsoft.com/office/powerpoint/2010/main" val="688168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663C484-B9F3-4D6F-A8B6-C9ECD69CDEF1}" type="slidenum">
              <a:rPr lang="en-US" altLang="en-US"/>
              <a:pPr/>
              <a:t>‹#›</a:t>
            </a:fld>
            <a:endParaRPr lang="en-US" altLang="en-US"/>
          </a:p>
        </p:txBody>
      </p:sp>
    </p:spTree>
    <p:extLst>
      <p:ext uri="{BB962C8B-B14F-4D97-AF65-F5344CB8AC3E}">
        <p14:creationId xmlns:p14="http://schemas.microsoft.com/office/powerpoint/2010/main" val="9283741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59D0E7F9-B2A6-4F83-B291-373A25904BC9}" type="slidenum">
              <a:rPr lang="en-US" altLang="en-US"/>
              <a:pPr/>
              <a:t>‹#›</a:t>
            </a:fld>
            <a:endParaRPr lang="en-US" altLang="en-US"/>
          </a:p>
        </p:txBody>
      </p:sp>
    </p:spTree>
    <p:extLst>
      <p:ext uri="{BB962C8B-B14F-4D97-AF65-F5344CB8AC3E}">
        <p14:creationId xmlns:p14="http://schemas.microsoft.com/office/powerpoint/2010/main" val="1995196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D5CB8F8C-A58E-4840-A0F7-07B61CC55ACF}" type="slidenum">
              <a:rPr lang="en-US" altLang="en-US"/>
              <a:pPr/>
              <a:t>‹#›</a:t>
            </a:fld>
            <a:endParaRPr lang="en-US" altLang="en-US"/>
          </a:p>
        </p:txBody>
      </p:sp>
    </p:spTree>
    <p:extLst>
      <p:ext uri="{BB962C8B-B14F-4D97-AF65-F5344CB8AC3E}">
        <p14:creationId xmlns:p14="http://schemas.microsoft.com/office/powerpoint/2010/main" val="23172327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3A629DF3-90F3-44D4-8B17-8B89C637F482}" type="slidenum">
              <a:rPr lang="en-US" altLang="en-US"/>
              <a:pPr/>
              <a:t>‹#›</a:t>
            </a:fld>
            <a:endParaRPr lang="en-US" altLang="en-US"/>
          </a:p>
        </p:txBody>
      </p:sp>
    </p:spTree>
    <p:extLst>
      <p:ext uri="{BB962C8B-B14F-4D97-AF65-F5344CB8AC3E}">
        <p14:creationId xmlns:p14="http://schemas.microsoft.com/office/powerpoint/2010/main" val="27925907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32737D8-4E1C-4B31-96DE-EC1019F043B6}" type="slidenum">
              <a:rPr lang="en-US" altLang="en-US"/>
              <a:pPr/>
              <a:t>‹#›</a:t>
            </a:fld>
            <a:endParaRPr lang="en-US" altLang="en-US"/>
          </a:p>
        </p:txBody>
      </p:sp>
    </p:spTree>
    <p:extLst>
      <p:ext uri="{BB962C8B-B14F-4D97-AF65-F5344CB8AC3E}">
        <p14:creationId xmlns:p14="http://schemas.microsoft.com/office/powerpoint/2010/main" val="30131226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9C98CA3-E9F4-4375-BB88-849837B6D104}" type="slidenum">
              <a:rPr lang="en-US" altLang="en-US"/>
              <a:pPr/>
              <a:t>‹#›</a:t>
            </a:fld>
            <a:endParaRPr lang="en-US" altLang="en-US"/>
          </a:p>
        </p:txBody>
      </p:sp>
    </p:spTree>
    <p:extLst>
      <p:ext uri="{BB962C8B-B14F-4D97-AF65-F5344CB8AC3E}">
        <p14:creationId xmlns:p14="http://schemas.microsoft.com/office/powerpoint/2010/main" val="40524661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116F9B2-EEFA-4DFE-880A-CE4D49494B5A}" type="slidenum">
              <a:rPr lang="en-US" altLang="en-US"/>
              <a:pPr/>
              <a:t>‹#›</a:t>
            </a:fld>
            <a:endParaRPr lang="en-US" altLang="en-US"/>
          </a:p>
        </p:txBody>
      </p:sp>
    </p:spTree>
    <p:extLst>
      <p:ext uri="{BB962C8B-B14F-4D97-AF65-F5344CB8AC3E}">
        <p14:creationId xmlns:p14="http://schemas.microsoft.com/office/powerpoint/2010/main" val="486677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0EE99CB-BFFA-47A8-AFD6-7457D4B093EF}" type="slidenum">
              <a:rPr lang="en-US" altLang="en-US"/>
              <a:pPr/>
              <a:t>‹#›</a:t>
            </a:fld>
            <a:endParaRPr lang="en-US" altLang="en-US"/>
          </a:p>
        </p:txBody>
      </p:sp>
    </p:spTree>
    <p:extLst>
      <p:ext uri="{BB962C8B-B14F-4D97-AF65-F5344CB8AC3E}">
        <p14:creationId xmlns:p14="http://schemas.microsoft.com/office/powerpoint/2010/main" val="33427712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0"/>
          <p:cNvGrpSpPr>
            <a:grpSpLocks/>
          </p:cNvGrpSpPr>
          <p:nvPr/>
        </p:nvGrpSpPr>
        <p:grpSpPr bwMode="auto">
          <a:xfrm>
            <a:off x="-510117" y="0"/>
            <a:ext cx="13243984" cy="6858000"/>
            <a:chOff x="-382404" y="0"/>
            <a:chExt cx="9932332" cy="6858000"/>
          </a:xfrm>
        </p:grpSpPr>
        <p:grpSp>
          <p:nvGrpSpPr>
            <p:cNvPr id="5" name="Group 44"/>
            <p:cNvGrpSpPr>
              <a:grpSpLocks/>
            </p:cNvGrpSpPr>
            <p:nvPr/>
          </p:nvGrpSpPr>
          <p:grpSpPr bwMode="auto">
            <a:xfrm>
              <a:off x="0" y="0"/>
              <a:ext cx="9144000" cy="6858000"/>
              <a:chOff x="0" y="0"/>
              <a:chExt cx="9144000" cy="6858000"/>
            </a:xfrm>
          </p:grpSpPr>
          <p:grpSp>
            <p:nvGrpSpPr>
              <p:cNvPr id="28" name="Group 4"/>
              <p:cNvGrpSpPr>
                <a:grpSpLocks/>
              </p:cNvGrpSpPr>
              <p:nvPr/>
            </p:nvGrpSpPr>
            <p:grpSpPr bwMode="auto">
              <a:xfrm>
                <a:off x="0" y="0"/>
                <a:ext cx="2514600" cy="6858000"/>
                <a:chOff x="0" y="0"/>
                <a:chExt cx="2514600" cy="6858000"/>
              </a:xfrm>
            </p:grpSpPr>
            <p:sp>
              <p:nvSpPr>
                <p:cNvPr id="40" name="Rectangle 39"/>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29" name="Group 5"/>
              <p:cNvGrpSpPr>
                <a:grpSpLocks/>
              </p:cNvGrpSpPr>
              <p:nvPr/>
            </p:nvGrpSpPr>
            <p:grpSpPr bwMode="auto">
              <a:xfrm>
                <a:off x="422910" y="0"/>
                <a:ext cx="2514600" cy="6858000"/>
                <a:chOff x="0" y="0"/>
                <a:chExt cx="2514600" cy="6858000"/>
              </a:xfrm>
            </p:grpSpPr>
            <p:sp>
              <p:nvSpPr>
                <p:cNvPr id="37" name="Rectangle 36"/>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8" name="Rectangle 37"/>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9" name="Rectangle 38"/>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30" name="Group 9"/>
              <p:cNvGrpSpPr>
                <a:grpSpLocks/>
              </p:cNvGrpSpPr>
              <p:nvPr/>
            </p:nvGrpSpPr>
            <p:grpSpPr bwMode="auto">
              <a:xfrm rot="10800000">
                <a:off x="6629400" y="0"/>
                <a:ext cx="2514600" cy="6858000"/>
                <a:chOff x="0" y="0"/>
                <a:chExt cx="2514600" cy="6858000"/>
              </a:xfrm>
            </p:grpSpPr>
            <p:sp>
              <p:nvSpPr>
                <p:cNvPr id="34" name="Rectangle 33"/>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5" name="Rectangle 34"/>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6" name="Rectangle 35"/>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31" name="Rectangle 3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2" name="Rectangle 3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3" name="Rectangle 3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6" name="Freeform 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7" name="Freeform 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8" name="Freeform 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9" name="Freeform 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0" name="Freeform 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1" name="Hexagon 1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2" name="Hexagon 1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3" name="Hexagon 12"/>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4" name="Hexagon 13"/>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5" name="Hexagon 14"/>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6" name="Freeform 1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7" name="Hexagon 16"/>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8" name="Hexagon 17"/>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9" name="Hexagon 18"/>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0" name="Hexagon 19"/>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1" name="Hexagon 20"/>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2" name="Hexagon 21"/>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3" name="Hexagon 22"/>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4" name="Hexagon 23"/>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5" name="Hexagon 24"/>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6" name="Freeform 2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7" name="Freeform 2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43" name="Rectangle 42"/>
          <p:cNvSpPr/>
          <p:nvPr/>
        </p:nvSpPr>
        <p:spPr>
          <a:xfrm>
            <a:off x="6081185" y="-22225"/>
            <a:ext cx="4906433"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4" name="Rectangle 43"/>
          <p:cNvSpPr/>
          <p:nvPr/>
        </p:nvSpPr>
        <p:spPr>
          <a:xfrm>
            <a:off x="6199717" y="-22225"/>
            <a:ext cx="46736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5" name="Rectangle 44"/>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6" name="Rectangle 45"/>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p:nvPr>
        </p:nvSpPr>
        <p:spPr>
          <a:xfrm>
            <a:off x="6311154" y="2708476"/>
            <a:ext cx="4417807"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311154" y="4421081"/>
            <a:ext cx="4413071"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7" name="Date Placeholder 3"/>
          <p:cNvSpPr>
            <a:spLocks noGrp="1"/>
          </p:cNvSpPr>
          <p:nvPr>
            <p:ph type="dt" sz="half" idx="10"/>
          </p:nvPr>
        </p:nvSpPr>
        <p:spPr>
          <a:xfrm>
            <a:off x="6318251" y="1516064"/>
            <a:ext cx="2844800" cy="752475"/>
          </a:xfrm>
        </p:spPr>
        <p:txBody>
          <a:bodyPr anchor="b"/>
          <a:lstStyle>
            <a:lvl1pPr algn="l">
              <a:defRPr sz="2400"/>
            </a:lvl1pPr>
          </a:lstStyle>
          <a:p>
            <a:pPr>
              <a:defRPr/>
            </a:pPr>
            <a:fld id="{AEBD9B7D-256D-4927-B813-964C8399E305}" type="datetimeFigureOut">
              <a:rPr lang="en-US"/>
              <a:pPr>
                <a:defRPr/>
              </a:pPr>
              <a:t>3/6/2017</a:t>
            </a:fld>
            <a:endParaRPr lang="en-US"/>
          </a:p>
        </p:txBody>
      </p:sp>
      <p:sp>
        <p:nvSpPr>
          <p:cNvPr id="48" name="Footer Placeholder 4"/>
          <p:cNvSpPr>
            <a:spLocks noGrp="1"/>
          </p:cNvSpPr>
          <p:nvPr>
            <p:ph type="ftr" sz="quarter" idx="11"/>
          </p:nvPr>
        </p:nvSpPr>
        <p:spPr>
          <a:xfrm>
            <a:off x="7071784" y="5719764"/>
            <a:ext cx="3774016" cy="365125"/>
          </a:xfrm>
        </p:spPr>
        <p:txBody>
          <a:bodyPr>
            <a:normAutofit/>
          </a:bodyPr>
          <a:lstStyle>
            <a:lvl1pPr>
              <a:defRPr>
                <a:solidFill>
                  <a:schemeClr val="accent1"/>
                </a:solidFill>
              </a:defRPr>
            </a:lvl1pPr>
          </a:lstStyle>
          <a:p>
            <a:pPr>
              <a:defRPr/>
            </a:pPr>
            <a:endParaRPr lang="en-US"/>
          </a:p>
        </p:txBody>
      </p:sp>
      <p:sp>
        <p:nvSpPr>
          <p:cNvPr id="49" name="Slide Number Placeholder 5"/>
          <p:cNvSpPr>
            <a:spLocks noGrp="1"/>
          </p:cNvSpPr>
          <p:nvPr>
            <p:ph type="sldNum" sz="quarter" idx="12"/>
          </p:nvPr>
        </p:nvSpPr>
        <p:spPr>
          <a:xfrm>
            <a:off x="6199718" y="5719764"/>
            <a:ext cx="857249" cy="365125"/>
          </a:xfrm>
        </p:spPr>
        <p:txBody>
          <a:bodyPr/>
          <a:lstStyle>
            <a:lvl1pPr>
              <a:defRPr>
                <a:solidFill>
                  <a:schemeClr val="accent1"/>
                </a:solidFill>
              </a:defRPr>
            </a:lvl1pPr>
          </a:lstStyle>
          <a:p>
            <a:fld id="{7638A80C-B907-4C42-90D7-3BE25E065A24}" type="slidenum">
              <a:rPr lang="en-US" altLang="en-US"/>
              <a:pPr/>
              <a:t>‹#›</a:t>
            </a:fld>
            <a:endParaRPr lang="en-US" altLang="en-US"/>
          </a:p>
        </p:txBody>
      </p:sp>
    </p:spTree>
    <p:extLst>
      <p:ext uri="{BB962C8B-B14F-4D97-AF65-F5344CB8AC3E}">
        <p14:creationId xmlns:p14="http://schemas.microsoft.com/office/powerpoint/2010/main" val="21613496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8C6124C-A64D-4EE4-8524-CC3522D24A51}" type="datetimeFigureOut">
              <a:rPr lang="en-US"/>
              <a:pPr>
                <a:defRPr/>
              </a:pPr>
              <a:t>3/6/2017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B433D30-309A-44E7-AB91-0A6FAB14FCEA}" type="slidenum">
              <a:rPr lang="en-US" altLang="en-US"/>
              <a:pPr/>
              <a:t>‹#›</a:t>
            </a:fld>
            <a:endParaRPr lang="en-US" altLang="en-US"/>
          </a:p>
        </p:txBody>
      </p:sp>
    </p:spTree>
    <p:extLst>
      <p:ext uri="{BB962C8B-B14F-4D97-AF65-F5344CB8AC3E}">
        <p14:creationId xmlns:p14="http://schemas.microsoft.com/office/powerpoint/2010/main" val="26882112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78194" y="2900830"/>
            <a:ext cx="8849957" cy="1362075"/>
          </a:xfrm>
        </p:spPr>
        <p:txBody>
          <a:bodyPr/>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678194" y="4267201"/>
            <a:ext cx="8849956"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53A9337-96A8-46F4-B307-6F95895A3413}" type="datetimeFigureOut">
              <a:rPr lang="en-US"/>
              <a:pPr>
                <a:defRPr/>
              </a:pPr>
              <a:t>3/6/2017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AB86EC5-1A32-4FC6-A607-9A9B24950DF6}" type="slidenum">
              <a:rPr lang="en-US" altLang="en-US"/>
              <a:pPr/>
              <a:t>‹#›</a:t>
            </a:fld>
            <a:endParaRPr lang="en-US" altLang="en-US"/>
          </a:p>
        </p:txBody>
      </p:sp>
    </p:spTree>
    <p:extLst>
      <p:ext uri="{BB962C8B-B14F-4D97-AF65-F5344CB8AC3E}">
        <p14:creationId xmlns:p14="http://schemas.microsoft.com/office/powerpoint/2010/main" val="561940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389888" y="2313432"/>
            <a:ext cx="4559808"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6193536" y="2313431"/>
            <a:ext cx="4559808"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fld id="{09D95CA7-1599-4163-8159-4C73FE314FB9}" type="datetimeFigureOut">
              <a:rPr lang="en-US"/>
              <a:pPr>
                <a:defRPr/>
              </a:pPr>
              <a:t>3/6/2017</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p:txBody>
          <a:bodyPr/>
          <a:lstStyle>
            <a:lvl1pPr>
              <a:defRPr/>
            </a:lvl1pPr>
          </a:lstStyle>
          <a:p>
            <a:fld id="{144059CB-66CE-4566-AD00-7A973561777A}" type="slidenum">
              <a:rPr lang="en-US" altLang="en-US"/>
              <a:pPr/>
              <a:t>‹#›</a:t>
            </a:fld>
            <a:endParaRPr lang="en-US" altLang="en-US"/>
          </a:p>
        </p:txBody>
      </p:sp>
    </p:spTree>
    <p:extLst>
      <p:ext uri="{BB962C8B-B14F-4D97-AF65-F5344CB8AC3E}">
        <p14:creationId xmlns:p14="http://schemas.microsoft.com/office/powerpoint/2010/main" val="12637356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82815" y="2316009"/>
            <a:ext cx="407619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88961"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82450" y="2316010"/>
            <a:ext cx="4074289"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536"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3B367446-F194-4637-9FCD-36712FD07DCA}" type="datetimeFigureOut">
              <a:rPr lang="en-US"/>
              <a:pPr>
                <a:defRPr/>
              </a:pPr>
              <a:t>3/6/2017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7AF15C2-061A-4304-88DC-6B6521881E36}" type="slidenum">
              <a:rPr lang="en-US" altLang="en-US"/>
              <a:pPr/>
              <a:t>‹#›</a:t>
            </a:fld>
            <a:endParaRPr lang="en-US" altLang="en-US"/>
          </a:p>
        </p:txBody>
      </p:sp>
    </p:spTree>
    <p:extLst>
      <p:ext uri="{BB962C8B-B14F-4D97-AF65-F5344CB8AC3E}">
        <p14:creationId xmlns:p14="http://schemas.microsoft.com/office/powerpoint/2010/main" val="10576672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77B8037-A094-4D91-8867-7C2DA151871F}" type="datetimeFigureOut">
              <a:rPr lang="en-US"/>
              <a:pPr>
                <a:defRPr/>
              </a:pPr>
              <a:t>3/6/2017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FAD551E0-EE01-451D-8A20-D607E3166551}" type="slidenum">
              <a:rPr lang="en-US" altLang="en-US"/>
              <a:pPr/>
              <a:t>‹#›</a:t>
            </a:fld>
            <a:endParaRPr lang="en-US" altLang="en-US"/>
          </a:p>
        </p:txBody>
      </p:sp>
    </p:spTree>
    <p:extLst>
      <p:ext uri="{BB962C8B-B14F-4D97-AF65-F5344CB8AC3E}">
        <p14:creationId xmlns:p14="http://schemas.microsoft.com/office/powerpoint/2010/main" val="24384525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33191B4-3F16-4F3F-938D-378C33E7F74B}" type="datetimeFigureOut">
              <a:rPr lang="en-US"/>
              <a:pPr>
                <a:defRPr/>
              </a:pPr>
              <a:t>3/6/2017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DBB69978-ED85-4B37-91F2-440D4E4A85D5}" type="slidenum">
              <a:rPr lang="en-US" altLang="en-US"/>
              <a:pPr/>
              <a:t>‹#›</a:t>
            </a:fld>
            <a:endParaRPr lang="en-US" altLang="en-US"/>
          </a:p>
        </p:txBody>
      </p:sp>
    </p:spTree>
    <p:extLst>
      <p:ext uri="{BB962C8B-B14F-4D97-AF65-F5344CB8AC3E}">
        <p14:creationId xmlns:p14="http://schemas.microsoft.com/office/powerpoint/2010/main" val="1934147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510117" y="0"/>
            <a:ext cx="13243984" cy="6858000"/>
            <a:chOff x="-382404" y="0"/>
            <a:chExt cx="9932332" cy="6858000"/>
          </a:xfrm>
        </p:grpSpPr>
        <p:grpSp>
          <p:nvGrpSpPr>
            <p:cNvPr id="6" name="Group 61"/>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30" name="Group 5"/>
              <p:cNvGrpSpPr>
                <a:grpSpLocks/>
              </p:cNvGrpSpPr>
              <p:nvPr/>
            </p:nvGrpSpPr>
            <p:grpSpPr bwMode="auto">
              <a:xfrm>
                <a:off x="422910" y="0"/>
                <a:ext cx="2514600" cy="6858000"/>
                <a:chOff x="0" y="0"/>
                <a:chExt cx="2514600"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34"/>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6" name="Rectangle 35"/>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7" name="Rectangle 36"/>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44" name="Rectangle 43"/>
          <p:cNvSpPr/>
          <p:nvPr/>
        </p:nvSpPr>
        <p:spPr>
          <a:xfrm>
            <a:off x="6081185" y="-22225"/>
            <a:ext cx="4906433"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5" name="Rectangle 44"/>
          <p:cNvSpPr/>
          <p:nvPr/>
        </p:nvSpPr>
        <p:spPr>
          <a:xfrm>
            <a:off x="6199717" y="-22225"/>
            <a:ext cx="46736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6" name="Rectangle 45"/>
          <p:cNvSpPr/>
          <p:nvPr/>
        </p:nvSpPr>
        <p:spPr>
          <a:xfrm>
            <a:off x="1206500" y="601664"/>
            <a:ext cx="474980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7" name="Rectangle 46"/>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 name="Content Placeholder 2"/>
          <p:cNvSpPr>
            <a:spLocks noGrp="1"/>
          </p:cNvSpPr>
          <p:nvPr>
            <p:ph idx="1"/>
          </p:nvPr>
        </p:nvSpPr>
        <p:spPr>
          <a:xfrm>
            <a:off x="1527859" y="856527"/>
            <a:ext cx="4120587"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319777" y="2657435"/>
            <a:ext cx="4406096" cy="1463153"/>
          </a:xfrm>
        </p:spPr>
        <p:txBody>
          <a:bodyPr>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6315456" y="4136994"/>
            <a:ext cx="4398379"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8" name="Date Placeholder 4"/>
          <p:cNvSpPr>
            <a:spLocks noGrp="1"/>
          </p:cNvSpPr>
          <p:nvPr>
            <p:ph type="dt" sz="half" idx="10"/>
          </p:nvPr>
        </p:nvSpPr>
        <p:spPr/>
        <p:txBody>
          <a:bodyPr/>
          <a:lstStyle>
            <a:lvl1pPr>
              <a:defRPr/>
            </a:lvl1pPr>
          </a:lstStyle>
          <a:p>
            <a:pPr>
              <a:defRPr/>
            </a:pPr>
            <a:fld id="{DFAC543E-A22E-48CE-BCE2-F5E8C4B68923}" type="datetimeFigureOut">
              <a:rPr lang="en-US"/>
              <a:pPr>
                <a:defRPr/>
              </a:pPr>
              <a:t>3/6/2017</a:t>
            </a:fld>
            <a:endParaRPr lang="en-US"/>
          </a:p>
        </p:txBody>
      </p:sp>
      <p:sp>
        <p:nvSpPr>
          <p:cNvPr id="49" name="Slide Number Placeholder 6"/>
          <p:cNvSpPr>
            <a:spLocks noGrp="1"/>
          </p:cNvSpPr>
          <p:nvPr>
            <p:ph type="sldNum" sz="quarter" idx="11"/>
          </p:nvPr>
        </p:nvSpPr>
        <p:spPr/>
        <p:txBody>
          <a:bodyPr/>
          <a:lstStyle>
            <a:lvl1pPr>
              <a:defRPr/>
            </a:lvl1pPr>
          </a:lstStyle>
          <a:p>
            <a:fld id="{FDD0B1AF-4D96-4908-9CA4-8A9DAD919A1E}" type="slidenum">
              <a:rPr lang="en-US" altLang="en-US"/>
              <a:pPr/>
              <a:t>‹#›</a:t>
            </a:fld>
            <a:endParaRPr lang="en-US" altLang="en-US"/>
          </a:p>
        </p:txBody>
      </p:sp>
      <p:sp>
        <p:nvSpPr>
          <p:cNvPr id="50" name="Footer Placeholder 5"/>
          <p:cNvSpPr>
            <a:spLocks noGrp="1"/>
          </p:cNvSpPr>
          <p:nvPr>
            <p:ph type="ftr" sz="quarter" idx="12"/>
          </p:nvPr>
        </p:nvSpPr>
        <p:spPr>
          <a:xfrm>
            <a:off x="6189133" y="5724526"/>
            <a:ext cx="4656667" cy="365125"/>
          </a:xfrm>
        </p:spPr>
        <p:txBody>
          <a:bodyPr>
            <a:normAutofit/>
          </a:bodyPr>
          <a:lstStyle>
            <a:lvl1pPr>
              <a:defRPr/>
            </a:lvl1pPr>
          </a:lstStyle>
          <a:p>
            <a:pPr>
              <a:defRPr/>
            </a:pPr>
            <a:endParaRPr lang="en-US"/>
          </a:p>
        </p:txBody>
      </p:sp>
    </p:spTree>
    <p:extLst>
      <p:ext uri="{BB962C8B-B14F-4D97-AF65-F5344CB8AC3E}">
        <p14:creationId xmlns:p14="http://schemas.microsoft.com/office/powerpoint/2010/main" val="37222682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510117" y="0"/>
            <a:ext cx="13243984" cy="6858000"/>
            <a:chOff x="-382404" y="0"/>
            <a:chExt cx="9932332" cy="6858000"/>
          </a:xfrm>
        </p:grpSpPr>
        <p:grpSp>
          <p:nvGrpSpPr>
            <p:cNvPr id="6" name="Group 61"/>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30" name="Group 5"/>
              <p:cNvGrpSpPr>
                <a:grpSpLocks/>
              </p:cNvGrpSpPr>
              <p:nvPr/>
            </p:nvGrpSpPr>
            <p:grpSpPr bwMode="auto">
              <a:xfrm>
                <a:off x="422910" y="0"/>
                <a:ext cx="2514600" cy="6858000"/>
                <a:chOff x="0" y="0"/>
                <a:chExt cx="2514600"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34"/>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6" name="Rectangle 35"/>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7" name="Rectangle 36"/>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44" name="Rectangle 43"/>
          <p:cNvSpPr/>
          <p:nvPr/>
        </p:nvSpPr>
        <p:spPr>
          <a:xfrm>
            <a:off x="6081185" y="-22225"/>
            <a:ext cx="4906433"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5" name="Rectangle 44"/>
          <p:cNvSpPr/>
          <p:nvPr/>
        </p:nvSpPr>
        <p:spPr>
          <a:xfrm>
            <a:off x="6199717" y="-22225"/>
            <a:ext cx="46736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6" name="Rectangle 45"/>
          <p:cNvSpPr/>
          <p:nvPr/>
        </p:nvSpPr>
        <p:spPr>
          <a:xfrm>
            <a:off x="1206500" y="601664"/>
            <a:ext cx="474980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7" name="Rectangle 46"/>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title"/>
          </p:nvPr>
        </p:nvSpPr>
        <p:spPr>
          <a:xfrm>
            <a:off x="6312565" y="2660904"/>
            <a:ext cx="4401312" cy="1463040"/>
          </a:xfrm>
        </p:spPr>
        <p:txBody>
          <a:bodyPr>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340278" y="693795"/>
            <a:ext cx="4479497"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312841" y="4133089"/>
            <a:ext cx="4400764"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8" name="Date Placeholder 4"/>
          <p:cNvSpPr>
            <a:spLocks noGrp="1"/>
          </p:cNvSpPr>
          <p:nvPr>
            <p:ph type="dt" sz="half" idx="10"/>
          </p:nvPr>
        </p:nvSpPr>
        <p:spPr/>
        <p:txBody>
          <a:bodyPr/>
          <a:lstStyle>
            <a:lvl1pPr>
              <a:defRPr/>
            </a:lvl1pPr>
          </a:lstStyle>
          <a:p>
            <a:pPr>
              <a:defRPr/>
            </a:pPr>
            <a:fld id="{B5D018A3-891E-4F29-A2CA-3051F100BFB7}" type="datetimeFigureOut">
              <a:rPr lang="en-US"/>
              <a:pPr>
                <a:defRPr/>
              </a:pPr>
              <a:t>3/6/2017</a:t>
            </a:fld>
            <a:endParaRPr lang="en-US"/>
          </a:p>
        </p:txBody>
      </p:sp>
      <p:sp>
        <p:nvSpPr>
          <p:cNvPr id="49" name="Footer Placeholder 5"/>
          <p:cNvSpPr>
            <a:spLocks noGrp="1"/>
          </p:cNvSpPr>
          <p:nvPr>
            <p:ph type="ftr" sz="quarter" idx="11"/>
          </p:nvPr>
        </p:nvSpPr>
        <p:spPr>
          <a:xfrm>
            <a:off x="6189133" y="5724526"/>
            <a:ext cx="4656667" cy="365125"/>
          </a:xfrm>
        </p:spPr>
        <p:txBody>
          <a:bodyPr>
            <a:normAutofit/>
          </a:bodyPr>
          <a:lstStyle>
            <a:lvl1pPr>
              <a:defRPr/>
            </a:lvl1pPr>
          </a:lstStyle>
          <a:p>
            <a:pPr>
              <a:defRPr/>
            </a:pPr>
            <a:endParaRPr lang="en-US"/>
          </a:p>
        </p:txBody>
      </p:sp>
      <p:sp>
        <p:nvSpPr>
          <p:cNvPr id="50" name="Slide Number Placeholder 6"/>
          <p:cNvSpPr>
            <a:spLocks noGrp="1"/>
          </p:cNvSpPr>
          <p:nvPr>
            <p:ph type="sldNum" sz="quarter" idx="12"/>
          </p:nvPr>
        </p:nvSpPr>
        <p:spPr/>
        <p:txBody>
          <a:bodyPr/>
          <a:lstStyle>
            <a:lvl1pPr>
              <a:defRPr/>
            </a:lvl1pPr>
          </a:lstStyle>
          <a:p>
            <a:fld id="{63C9792E-99A0-4102-BA7F-B005A06D1C6E}" type="slidenum">
              <a:rPr lang="en-US" altLang="en-US"/>
              <a:pPr/>
              <a:t>‹#›</a:t>
            </a:fld>
            <a:endParaRPr lang="en-US" altLang="en-US"/>
          </a:p>
        </p:txBody>
      </p:sp>
    </p:spTree>
    <p:extLst>
      <p:ext uri="{BB962C8B-B14F-4D97-AF65-F5344CB8AC3E}">
        <p14:creationId xmlns:p14="http://schemas.microsoft.com/office/powerpoint/2010/main" val="1368815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AD9445D-C56E-4561-8A2F-B03CCE6F40AF}" type="datetimeFigureOut">
              <a:rPr lang="en-US"/>
              <a:pPr>
                <a:defRPr/>
              </a:pPr>
              <a:t>3/6/2017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6CE7C3F-06B1-4805-A301-B4E180166088}" type="slidenum">
              <a:rPr lang="en-US" altLang="en-US"/>
              <a:pPr/>
              <a:t>‹#›</a:t>
            </a:fld>
            <a:endParaRPr lang="en-US" altLang="en-US"/>
          </a:p>
        </p:txBody>
      </p:sp>
    </p:spTree>
    <p:extLst>
      <p:ext uri="{BB962C8B-B14F-4D97-AF65-F5344CB8AC3E}">
        <p14:creationId xmlns:p14="http://schemas.microsoft.com/office/powerpoint/2010/main" val="8744140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1030147"/>
            <a:ext cx="1979271"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404395" y="1030147"/>
            <a:ext cx="7231605"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960A79-C3A9-45BD-8309-3EEBD8C867E4}" type="datetimeFigureOut">
              <a:rPr lang="en-US"/>
              <a:pPr>
                <a:defRPr/>
              </a:pPr>
              <a:t>3/6/2017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4F74695-D2E2-46E2-B65E-18953AC3C3EB}" type="slidenum">
              <a:rPr lang="en-US" altLang="en-US"/>
              <a:pPr/>
              <a:t>‹#›</a:t>
            </a:fld>
            <a:endParaRPr lang="en-US" altLang="en-US"/>
          </a:p>
        </p:txBody>
      </p:sp>
    </p:spTree>
    <p:extLst>
      <p:ext uri="{BB962C8B-B14F-4D97-AF65-F5344CB8AC3E}">
        <p14:creationId xmlns:p14="http://schemas.microsoft.com/office/powerpoint/2010/main" val="3825883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3/6/2017</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 id="2147483669" r:id="rId18"/>
    <p:sldLayoutId id="2147483670" r:id="rId19"/>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24" charset="-128"/>
              </a:defRPr>
            </a:lvl1pPr>
          </a:lstStyle>
          <a:p>
            <a:pPr>
              <a:defRPr/>
            </a:pPr>
            <a:endParaRPr 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24" charset="-128"/>
              </a:defRPr>
            </a:lvl1pPr>
          </a:lstStyle>
          <a:p>
            <a:pPr>
              <a:defRPr/>
            </a:pPr>
            <a:endParaRPr lang="en-US"/>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A435A965-48FA-43CF-A507-AD99350AD92C}" type="slidenum">
              <a:rPr lang="en-US" altLang="en-US"/>
              <a:pPr/>
              <a:t>‹#›</a:t>
            </a:fld>
            <a:endParaRPr lang="en-US" altLang="en-US"/>
          </a:p>
        </p:txBody>
      </p:sp>
    </p:spTree>
    <p:extLst>
      <p:ext uri="{BB962C8B-B14F-4D97-AF65-F5344CB8AC3E}">
        <p14:creationId xmlns:p14="http://schemas.microsoft.com/office/powerpoint/2010/main" val="141654557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24" charset="-128"/>
        </a:defRPr>
      </a:lvl2pPr>
      <a:lvl3pPr algn="ctr" rtl="0" eaLnBrk="0" fontAlgn="base" hangingPunct="0">
        <a:spcBef>
          <a:spcPct val="0"/>
        </a:spcBef>
        <a:spcAft>
          <a:spcPct val="0"/>
        </a:spcAft>
        <a:defRPr sz="4400">
          <a:solidFill>
            <a:schemeClr val="tx2"/>
          </a:solidFill>
          <a:latin typeface="Arial" charset="0"/>
          <a:ea typeface="ＭＳ Ｐゴシック" pitchFamily="124" charset="-128"/>
        </a:defRPr>
      </a:lvl3pPr>
      <a:lvl4pPr algn="ctr" rtl="0" eaLnBrk="0" fontAlgn="base" hangingPunct="0">
        <a:spcBef>
          <a:spcPct val="0"/>
        </a:spcBef>
        <a:spcAft>
          <a:spcPct val="0"/>
        </a:spcAft>
        <a:defRPr sz="4400">
          <a:solidFill>
            <a:schemeClr val="tx2"/>
          </a:solidFill>
          <a:latin typeface="Arial" charset="0"/>
          <a:ea typeface="ＭＳ Ｐゴシック" pitchFamily="124" charset="-128"/>
        </a:defRPr>
      </a:lvl4pPr>
      <a:lvl5pPr algn="ctr" rtl="0" eaLnBrk="0" fontAlgn="base" hangingPunct="0">
        <a:spcBef>
          <a:spcPct val="0"/>
        </a:spcBef>
        <a:spcAft>
          <a:spcPct val="0"/>
        </a:spcAft>
        <a:defRPr sz="4400">
          <a:solidFill>
            <a:schemeClr val="tx2"/>
          </a:solidFill>
          <a:latin typeface="Arial" charset="0"/>
          <a:ea typeface="ＭＳ Ｐゴシック" pitchFamily="124" charset="-128"/>
        </a:defRPr>
      </a:lvl5pPr>
      <a:lvl6pPr marL="457200" algn="ctr" rtl="0" fontAlgn="base">
        <a:spcBef>
          <a:spcPct val="0"/>
        </a:spcBef>
        <a:spcAft>
          <a:spcPct val="0"/>
        </a:spcAft>
        <a:defRPr sz="4400">
          <a:solidFill>
            <a:schemeClr val="tx2"/>
          </a:solidFill>
          <a:latin typeface="Arial" charset="0"/>
          <a:ea typeface="ＭＳ Ｐゴシック" pitchFamily="124" charset="-128"/>
        </a:defRPr>
      </a:lvl6pPr>
      <a:lvl7pPr marL="914400" algn="ctr" rtl="0" fontAlgn="base">
        <a:spcBef>
          <a:spcPct val="0"/>
        </a:spcBef>
        <a:spcAft>
          <a:spcPct val="0"/>
        </a:spcAft>
        <a:defRPr sz="4400">
          <a:solidFill>
            <a:schemeClr val="tx2"/>
          </a:solidFill>
          <a:latin typeface="Arial" charset="0"/>
          <a:ea typeface="ＭＳ Ｐゴシック" pitchFamily="124" charset="-128"/>
        </a:defRPr>
      </a:lvl7pPr>
      <a:lvl8pPr marL="1371600" algn="ctr" rtl="0" fontAlgn="base">
        <a:spcBef>
          <a:spcPct val="0"/>
        </a:spcBef>
        <a:spcAft>
          <a:spcPct val="0"/>
        </a:spcAft>
        <a:defRPr sz="4400">
          <a:solidFill>
            <a:schemeClr val="tx2"/>
          </a:solidFill>
          <a:latin typeface="Arial" charset="0"/>
          <a:ea typeface="ＭＳ Ｐゴシック" pitchFamily="124" charset="-128"/>
        </a:defRPr>
      </a:lvl8pPr>
      <a:lvl9pPr marL="1828800" algn="ctr" rtl="0" fontAlgn="base">
        <a:spcBef>
          <a:spcPct val="0"/>
        </a:spcBef>
        <a:spcAft>
          <a:spcPct val="0"/>
        </a:spcAft>
        <a:defRPr sz="4400">
          <a:solidFill>
            <a:schemeClr val="tx2"/>
          </a:solidFill>
          <a:latin typeface="Arial" charset="0"/>
          <a:ea typeface="ＭＳ Ｐゴシック" pitchFamily="124" charset="-128"/>
        </a:defRPr>
      </a:lvl9pPr>
    </p:titleStyle>
    <p:bodyStyle>
      <a:lvl1pPr marL="342900" indent="-342900" algn="l" rtl="0" eaLnBrk="0" fontAlgn="base" hangingPunct="0">
        <a:spcBef>
          <a:spcPct val="20000"/>
        </a:spcBef>
        <a:spcAft>
          <a:spcPct val="0"/>
        </a:spcAft>
        <a:buChar char="•"/>
        <a:defRPr sz="17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700">
          <a:solidFill>
            <a:schemeClr val="tx1"/>
          </a:solidFill>
          <a:latin typeface="+mn-lt"/>
          <a:ea typeface="+mn-ea"/>
        </a:defRPr>
      </a:lvl2pPr>
      <a:lvl3pPr marL="1143000" indent="-228600" algn="l" rtl="0" eaLnBrk="0" fontAlgn="base" hangingPunct="0">
        <a:spcBef>
          <a:spcPct val="20000"/>
        </a:spcBef>
        <a:spcAft>
          <a:spcPct val="0"/>
        </a:spcAft>
        <a:buChar char="•"/>
        <a:defRPr sz="1700">
          <a:solidFill>
            <a:schemeClr val="tx1"/>
          </a:solidFill>
          <a:latin typeface="+mn-lt"/>
          <a:ea typeface="+mn-ea"/>
        </a:defRPr>
      </a:lvl3pPr>
      <a:lvl4pPr marL="1600200" indent="-228600" algn="l" rtl="0" eaLnBrk="0" fontAlgn="base" hangingPunct="0">
        <a:spcBef>
          <a:spcPct val="20000"/>
        </a:spcBef>
        <a:spcAft>
          <a:spcPct val="0"/>
        </a:spcAft>
        <a:buChar char="–"/>
        <a:defRPr sz="1700">
          <a:solidFill>
            <a:schemeClr val="tx1"/>
          </a:solidFill>
          <a:latin typeface="+mn-lt"/>
          <a:ea typeface="+mn-ea"/>
        </a:defRPr>
      </a:lvl4pPr>
      <a:lvl5pPr marL="2057400" indent="-228600" algn="l" rtl="0" eaLnBrk="0" fontAlgn="base" hangingPunct="0">
        <a:spcBef>
          <a:spcPct val="20000"/>
        </a:spcBef>
        <a:spcAft>
          <a:spcPct val="0"/>
        </a:spcAft>
        <a:buChar char="»"/>
        <a:defRPr sz="1700">
          <a:solidFill>
            <a:schemeClr val="tx1"/>
          </a:solidFill>
          <a:latin typeface="+mn-lt"/>
          <a:ea typeface="+mn-ea"/>
        </a:defRPr>
      </a:lvl5pPr>
      <a:lvl6pPr marL="2514600" indent="-228600" algn="l" rtl="0" fontAlgn="base">
        <a:spcBef>
          <a:spcPct val="20000"/>
        </a:spcBef>
        <a:spcAft>
          <a:spcPct val="0"/>
        </a:spcAft>
        <a:buChar char="»"/>
        <a:defRPr sz="1700">
          <a:solidFill>
            <a:schemeClr val="tx1"/>
          </a:solidFill>
          <a:latin typeface="+mn-lt"/>
          <a:ea typeface="+mn-ea"/>
        </a:defRPr>
      </a:lvl6pPr>
      <a:lvl7pPr marL="2971800" indent="-228600" algn="l" rtl="0" fontAlgn="base">
        <a:spcBef>
          <a:spcPct val="20000"/>
        </a:spcBef>
        <a:spcAft>
          <a:spcPct val="0"/>
        </a:spcAft>
        <a:buChar char="»"/>
        <a:defRPr sz="1700">
          <a:solidFill>
            <a:schemeClr val="tx1"/>
          </a:solidFill>
          <a:latin typeface="+mn-lt"/>
          <a:ea typeface="+mn-ea"/>
        </a:defRPr>
      </a:lvl7pPr>
      <a:lvl8pPr marL="3429000" indent="-228600" algn="l" rtl="0" fontAlgn="base">
        <a:spcBef>
          <a:spcPct val="20000"/>
        </a:spcBef>
        <a:spcAft>
          <a:spcPct val="0"/>
        </a:spcAft>
        <a:buChar char="»"/>
        <a:defRPr sz="1700">
          <a:solidFill>
            <a:schemeClr val="tx1"/>
          </a:solidFill>
          <a:latin typeface="+mn-lt"/>
          <a:ea typeface="+mn-ea"/>
        </a:defRPr>
      </a:lvl8pPr>
      <a:lvl9pPr marL="3886200" indent="-228600" algn="l" rtl="0" fontAlgn="base">
        <a:spcBef>
          <a:spcPct val="20000"/>
        </a:spcBef>
        <a:spcAft>
          <a:spcPct val="0"/>
        </a:spcAft>
        <a:buChar char="»"/>
        <a:defRPr sz="17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2F35F"/>
            </a:gs>
            <a:gs pos="62000">
              <a:srgbClr val="92BE3F"/>
            </a:gs>
            <a:gs pos="100000">
              <a:srgbClr val="80A33D"/>
            </a:gs>
          </a:gsLst>
          <a:lin ang="5400000"/>
        </a:gradFill>
        <a:effectLst/>
      </p:bgPr>
    </p:bg>
    <p:spTree>
      <p:nvGrpSpPr>
        <p:cNvPr id="1" name=""/>
        <p:cNvGrpSpPr/>
        <p:nvPr/>
      </p:nvGrpSpPr>
      <p:grpSpPr>
        <a:xfrm>
          <a:off x="0" y="0"/>
          <a:ext cx="0" cy="0"/>
          <a:chOff x="0" y="0"/>
          <a:chExt cx="0" cy="0"/>
        </a:xfrm>
      </p:grpSpPr>
      <p:grpSp>
        <p:nvGrpSpPr>
          <p:cNvPr id="1026" name="Group 41"/>
          <p:cNvGrpSpPr>
            <a:grpSpLocks/>
          </p:cNvGrpSpPr>
          <p:nvPr/>
        </p:nvGrpSpPr>
        <p:grpSpPr bwMode="auto">
          <a:xfrm>
            <a:off x="-406400" y="0"/>
            <a:ext cx="13243984" cy="6858000"/>
            <a:chOff x="-382404" y="0"/>
            <a:chExt cx="9932332" cy="6858000"/>
          </a:xfrm>
        </p:grpSpPr>
        <p:grpSp>
          <p:nvGrpSpPr>
            <p:cNvPr id="1035" name="Group 44"/>
            <p:cNvGrpSpPr>
              <a:grpSpLocks/>
            </p:cNvGrpSpPr>
            <p:nvPr/>
          </p:nvGrpSpPr>
          <p:grpSpPr bwMode="auto">
            <a:xfrm>
              <a:off x="0" y="0"/>
              <a:ext cx="9144000" cy="6858000"/>
              <a:chOff x="0" y="0"/>
              <a:chExt cx="9144000" cy="6858000"/>
            </a:xfrm>
          </p:grpSpPr>
          <p:grpSp>
            <p:nvGrpSpPr>
              <p:cNvPr id="1058"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1059"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grpSp>
            <p:nvGrpSpPr>
              <p:cNvPr id="1060"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8" name="Rectangle 107"/>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9" name="Rectangle 108"/>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grpSp>
      <p:sp>
        <p:nvSpPr>
          <p:cNvPr id="66" name="Rectangle 65"/>
          <p:cNvSpPr/>
          <p:nvPr/>
        </p:nvSpPr>
        <p:spPr>
          <a:xfrm>
            <a:off x="609600" y="333375"/>
            <a:ext cx="109728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70" name="Rectangle 69"/>
          <p:cNvSpPr/>
          <p:nvPr/>
        </p:nvSpPr>
        <p:spPr>
          <a:xfrm>
            <a:off x="6081185" y="-22225"/>
            <a:ext cx="4906433"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71" name="Rectangle 70"/>
          <p:cNvSpPr/>
          <p:nvPr/>
        </p:nvSpPr>
        <p:spPr>
          <a:xfrm>
            <a:off x="6199717" y="-22225"/>
            <a:ext cx="46736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30" name="Title Placeholder 1"/>
          <p:cNvSpPr>
            <a:spLocks noGrp="1"/>
          </p:cNvSpPr>
          <p:nvPr>
            <p:ph type="title"/>
          </p:nvPr>
        </p:nvSpPr>
        <p:spPr bwMode="auto">
          <a:xfrm>
            <a:off x="1390652" y="1027113"/>
            <a:ext cx="93662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31" name="Text Placeholder 2"/>
          <p:cNvSpPr>
            <a:spLocks noGrp="1"/>
          </p:cNvSpPr>
          <p:nvPr>
            <p:ph type="body" idx="1"/>
          </p:nvPr>
        </p:nvSpPr>
        <p:spPr bwMode="auto">
          <a:xfrm>
            <a:off x="1390652" y="2324100"/>
            <a:ext cx="9036049"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7996767" y="223839"/>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rgbClr val="FEFEFE"/>
                </a:solidFill>
                <a:latin typeface="+mn-lt"/>
              </a:defRPr>
            </a:lvl1pPr>
          </a:lstStyle>
          <a:p>
            <a:pPr>
              <a:defRPr/>
            </a:pPr>
            <a:fld id="{67B93627-FD78-464B-A809-B8C08FED0CFF}" type="datetimeFigureOut">
              <a:rPr lang="en-US"/>
              <a:pPr>
                <a:defRPr/>
              </a:pPr>
              <a:t>3/6/2017</a:t>
            </a:fld>
            <a:endParaRPr lang="en-US"/>
          </a:p>
        </p:txBody>
      </p:sp>
      <p:sp>
        <p:nvSpPr>
          <p:cNvPr id="5" name="Footer Placeholder 4"/>
          <p:cNvSpPr>
            <a:spLocks noGrp="1"/>
          </p:cNvSpPr>
          <p:nvPr>
            <p:ph type="ftr" sz="quarter" idx="3"/>
          </p:nvPr>
        </p:nvSpPr>
        <p:spPr>
          <a:xfrm>
            <a:off x="6189134" y="5851526"/>
            <a:ext cx="4669367" cy="365125"/>
          </a:xfrm>
          <a:prstGeom prst="rect">
            <a:avLst/>
          </a:prstGeom>
        </p:spPr>
        <p:txBody>
          <a:bodyPr vert="horz" lIns="91440" tIns="45720" rIns="91440" bIns="45720" rtlCol="0" anchor="ctr"/>
          <a:lstStyle>
            <a:lvl1pPr algn="r" fontAlgn="auto">
              <a:spcBef>
                <a:spcPts val="0"/>
              </a:spcBef>
              <a:spcAft>
                <a:spcPts val="0"/>
              </a:spcAft>
              <a:defRPr sz="1200">
                <a:solidFill>
                  <a:schemeClr val="accent1"/>
                </a:solidFill>
                <a:latin typeface="+mn-lt"/>
              </a:defRPr>
            </a:lvl1pPr>
          </a:lstStyle>
          <a:p>
            <a:pPr>
              <a:defRPr/>
            </a:pPr>
            <a:endParaRPr lang="en-US"/>
          </a:p>
        </p:txBody>
      </p:sp>
      <p:sp>
        <p:nvSpPr>
          <p:cNvPr id="6" name="Slide Number Placeholder 5"/>
          <p:cNvSpPr>
            <a:spLocks noGrp="1"/>
          </p:cNvSpPr>
          <p:nvPr>
            <p:ph type="sldNum" sz="quarter" idx="4"/>
          </p:nvPr>
        </p:nvSpPr>
        <p:spPr>
          <a:xfrm>
            <a:off x="6199717" y="223839"/>
            <a:ext cx="1775883"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EFEFE"/>
                </a:solidFill>
              </a:defRPr>
            </a:lvl1pPr>
          </a:lstStyle>
          <a:p>
            <a:fld id="{070E3C03-DD70-44BA-81B0-3AEB5B319A45}" type="slidenum">
              <a:rPr lang="en-US" altLang="en-US"/>
              <a:pPr/>
              <a:t>‹#›</a:t>
            </a:fld>
            <a:endParaRPr lang="en-US" altLang="en-US"/>
          </a:p>
        </p:txBody>
      </p:sp>
    </p:spTree>
    <p:extLst>
      <p:ext uri="{BB962C8B-B14F-4D97-AF65-F5344CB8AC3E}">
        <p14:creationId xmlns:p14="http://schemas.microsoft.com/office/powerpoint/2010/main" val="66300640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rtl="0" eaLnBrk="0" fontAlgn="base" hangingPunct="0">
        <a:spcBef>
          <a:spcPct val="0"/>
        </a:spcBef>
        <a:spcAft>
          <a:spcPct val="0"/>
        </a:spcAft>
        <a:defRPr sz="4000" kern="1200">
          <a:solidFill>
            <a:schemeClr val="accent1"/>
          </a:solidFill>
          <a:latin typeface="+mj-lt"/>
          <a:ea typeface="+mj-ea"/>
          <a:cs typeface="+mj-cs"/>
        </a:defRPr>
      </a:lvl1pPr>
      <a:lvl2pPr algn="l" rtl="0" eaLnBrk="0" fontAlgn="base" hangingPunct="0">
        <a:spcBef>
          <a:spcPct val="0"/>
        </a:spcBef>
        <a:spcAft>
          <a:spcPct val="0"/>
        </a:spcAft>
        <a:defRPr sz="4000">
          <a:solidFill>
            <a:schemeClr val="accent1"/>
          </a:solidFill>
          <a:latin typeface="Century Gothic" pitchFamily="34" charset="0"/>
        </a:defRPr>
      </a:lvl2pPr>
      <a:lvl3pPr algn="l" rtl="0" eaLnBrk="0" fontAlgn="base" hangingPunct="0">
        <a:spcBef>
          <a:spcPct val="0"/>
        </a:spcBef>
        <a:spcAft>
          <a:spcPct val="0"/>
        </a:spcAft>
        <a:defRPr sz="4000">
          <a:solidFill>
            <a:schemeClr val="accent1"/>
          </a:solidFill>
          <a:latin typeface="Century Gothic" pitchFamily="34" charset="0"/>
        </a:defRPr>
      </a:lvl3pPr>
      <a:lvl4pPr algn="l" rtl="0" eaLnBrk="0" fontAlgn="base" hangingPunct="0">
        <a:spcBef>
          <a:spcPct val="0"/>
        </a:spcBef>
        <a:spcAft>
          <a:spcPct val="0"/>
        </a:spcAft>
        <a:defRPr sz="4000">
          <a:solidFill>
            <a:schemeClr val="accent1"/>
          </a:solidFill>
          <a:latin typeface="Century Gothic" pitchFamily="34" charset="0"/>
        </a:defRPr>
      </a:lvl4pPr>
      <a:lvl5pPr algn="l" rtl="0" eaLnBrk="0" fontAlgn="base" hangingPunct="0">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anose="05020102010507070707" pitchFamily="18"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anose="05020102010507070707" pitchFamily="18"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anose="05020102010507070707" pitchFamily="18" charset="2"/>
        <a:buChar char=""/>
        <a:defRPr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1.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1.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1.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1.xml"/><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1.xml"/><Relationship Id="rId4" Type="http://schemas.openxmlformats.org/officeDocument/2006/relationships/image" Target="../media/image26.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1.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31.xml"/><Relationship Id="rId4" Type="http://schemas.openxmlformats.org/officeDocument/2006/relationships/image" Target="../media/image32.jpeg"/></Relationships>
</file>

<file path=ppt/slides/_rels/slide5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32.xml"/><Relationship Id="rId5" Type="http://schemas.openxmlformats.org/officeDocument/2006/relationships/image" Target="../media/image35.jpeg"/><Relationship Id="rId4" Type="http://schemas.openxmlformats.org/officeDocument/2006/relationships/image" Target="../media/image34.jpeg"/></Relationships>
</file>

<file path=ppt/slides/_rels/slide5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5.xml"/><Relationship Id="rId1" Type="http://schemas.openxmlformats.org/officeDocument/2006/relationships/slideLayout" Target="../slideLayouts/slideLayout32.xml"/><Relationship Id="rId4" Type="http://schemas.openxmlformats.org/officeDocument/2006/relationships/image" Target="../media/image37.jpeg"/></Relationships>
</file>

<file path=ppt/slides/_rels/slide5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6.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7.xml"/><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Contraceptive and Reproductive Technology</a:t>
            </a:r>
            <a:endParaRPr lang="en-US" dirty="0"/>
          </a:p>
        </p:txBody>
      </p:sp>
      <p:sp>
        <p:nvSpPr>
          <p:cNvPr id="3" name="Subtitle 2"/>
          <p:cNvSpPr>
            <a:spLocks noGrp="1"/>
          </p:cNvSpPr>
          <p:nvPr>
            <p:ph type="subTitle" idx="1"/>
          </p:nvPr>
        </p:nvSpPr>
        <p:spPr/>
        <p:txBody>
          <a:bodyPr/>
          <a:lstStyle/>
          <a:p>
            <a:r>
              <a:rPr lang="en-CA" dirty="0" smtClean="0"/>
              <a:t>3.5</a:t>
            </a:r>
            <a:endParaRPr lang="en-US" dirty="0"/>
          </a:p>
        </p:txBody>
      </p:sp>
    </p:spTree>
    <p:extLst>
      <p:ext uri="{BB962C8B-B14F-4D97-AF65-F5344CB8AC3E}">
        <p14:creationId xmlns:p14="http://schemas.microsoft.com/office/powerpoint/2010/main" val="3229511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524000" y="0"/>
            <a:ext cx="9144000" cy="6858000"/>
            <a:chOff x="0" y="0"/>
            <a:chExt cx="5760" cy="4320"/>
          </a:xfrm>
        </p:grpSpPr>
        <p:grpSp>
          <p:nvGrpSpPr>
            <p:cNvPr id="10250" name="Group 3"/>
            <p:cNvGrpSpPr>
              <a:grpSpLocks/>
            </p:cNvGrpSpPr>
            <p:nvPr/>
          </p:nvGrpSpPr>
          <p:grpSpPr bwMode="auto">
            <a:xfrm>
              <a:off x="0" y="0"/>
              <a:ext cx="5760" cy="4320"/>
              <a:chOff x="0" y="0"/>
              <a:chExt cx="5760" cy="4320"/>
            </a:xfrm>
          </p:grpSpPr>
          <p:sp>
            <p:nvSpPr>
              <p:cNvPr id="10253"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0254"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0255"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0256"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0257"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0258"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0259"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0260"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0251"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0252"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43"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600"/>
              <a:t>	</a:t>
            </a:r>
            <a:r>
              <a:rPr lang="en-US" altLang="en-US" sz="1600" b="1"/>
              <a:t>What </a:t>
            </a:r>
            <a:r>
              <a:rPr lang="en-US" altLang="en-US" sz="1600"/>
              <a:t>is it?</a:t>
            </a:r>
          </a:p>
          <a:p>
            <a:pPr eaLnBrk="1" hangingPunct="1">
              <a:buFontTx/>
              <a:buNone/>
            </a:pPr>
            <a:r>
              <a:rPr lang="en-US" altLang="en-US" sz="1600"/>
              <a:t>		</a:t>
            </a:r>
            <a:r>
              <a:rPr lang="en-US" altLang="en-US" smtClean="0">
                <a:latin typeface="Gill Sans Light" pitchFamily="124" charset="0"/>
              </a:rPr>
              <a:t>• A flexible, nearly transparent ring that measures 54 mm (about 2 inches) 	  across</a:t>
            </a:r>
          </a:p>
          <a:p>
            <a:pPr eaLnBrk="1" hangingPunct="1">
              <a:buFontTx/>
              <a:buNone/>
            </a:pPr>
            <a:r>
              <a:rPr lang="en-US" altLang="en-US" smtClean="0">
                <a:latin typeface="Gill Sans Light" pitchFamily="124" charset="0"/>
              </a:rPr>
              <a:t>		• The ring releases a continuous dose of hormones for three weeks while   </a:t>
            </a:r>
            <a:br>
              <a:rPr lang="en-US" altLang="en-US" smtClean="0">
                <a:latin typeface="Gill Sans Light" pitchFamily="124" charset="0"/>
              </a:rPr>
            </a:br>
            <a:r>
              <a:rPr lang="en-US" altLang="en-US" smtClean="0">
                <a:latin typeface="Gill Sans Light" pitchFamily="124" charset="0"/>
              </a:rPr>
              <a:t>            it is in the vagina </a:t>
            </a:r>
            <a:endParaRPr lang="en-US" altLang="en-US" sz="1600">
              <a:latin typeface="Gill Sans Light" pitchFamily="124" charset="0"/>
            </a:endParaRPr>
          </a:p>
          <a:p>
            <a:pPr eaLnBrk="1" hangingPunct="1">
              <a:buFontTx/>
              <a:buNone/>
            </a:pPr>
            <a:endParaRPr lang="en-US" altLang="en-US" sz="1600">
              <a:latin typeface="Gill Sans Light" pitchFamily="124" charset="0"/>
            </a:endParaRPr>
          </a:p>
          <a:p>
            <a:pPr eaLnBrk="1" hangingPunct="1">
              <a:buFontTx/>
              <a:buNone/>
            </a:pPr>
            <a:r>
              <a:rPr lang="en-US" altLang="en-US" sz="1600"/>
              <a:t>	</a:t>
            </a:r>
            <a:r>
              <a:rPr lang="en-US" altLang="en-US" sz="1600" b="1"/>
              <a:t>How </a:t>
            </a:r>
            <a:r>
              <a:rPr lang="en-US" altLang="en-US" sz="1600"/>
              <a:t>does it work?</a:t>
            </a:r>
          </a:p>
          <a:p>
            <a:pPr eaLnBrk="1" hangingPunct="1">
              <a:buFontTx/>
              <a:buNone/>
            </a:pPr>
            <a:r>
              <a:rPr lang="en-US" altLang="en-US" sz="1600"/>
              <a:t>		</a:t>
            </a:r>
            <a:r>
              <a:rPr lang="en-US" altLang="en-US" smtClean="0">
                <a:latin typeface="Gill Sans Light" pitchFamily="124" charset="0"/>
              </a:rPr>
              <a:t>• Prevents the ovary from releasing an egg </a:t>
            </a:r>
          </a:p>
          <a:p>
            <a:pPr eaLnBrk="1" hangingPunct="1">
              <a:buFontTx/>
              <a:buNone/>
            </a:pPr>
            <a:r>
              <a:rPr lang="en-US" altLang="en-US" smtClean="0">
                <a:latin typeface="Gill Sans Light" pitchFamily="124" charset="0"/>
              </a:rPr>
              <a:t>		• Thickens the cervical mucus making it difficult for sperm to reach the egg </a:t>
            </a:r>
          </a:p>
          <a:p>
            <a:pPr eaLnBrk="1" hangingPunct="1">
              <a:buFontTx/>
              <a:buNone/>
            </a:pPr>
            <a:r>
              <a:rPr lang="en-US" altLang="en-US" smtClean="0">
                <a:latin typeface="Gill Sans Light" pitchFamily="124" charset="0"/>
              </a:rPr>
              <a:t>		• Changes the lining of the uterus making implantation difficult</a:t>
            </a:r>
            <a:endParaRPr lang="en-US" altLang="en-US" sz="1600">
              <a:latin typeface="Gill Sans Light" pitchFamily="124" charset="0"/>
            </a:endParaRPr>
          </a:p>
          <a:p>
            <a:pPr eaLnBrk="1" hangingPunct="1">
              <a:buFontTx/>
              <a:buNone/>
            </a:pPr>
            <a:endParaRPr lang="en-US" altLang="en-US" sz="1600">
              <a:latin typeface="Gill Sans Light" pitchFamily="124" charset="0"/>
            </a:endParaRPr>
          </a:p>
          <a:p>
            <a:pPr eaLnBrk="1" hangingPunct="1">
              <a:buFontTx/>
              <a:buNone/>
            </a:pPr>
            <a:r>
              <a:rPr lang="en-US" altLang="en-US" sz="1600"/>
              <a:t>	</a:t>
            </a:r>
            <a:r>
              <a:rPr lang="en-US" altLang="en-US" sz="1600" b="1"/>
              <a:t>Failure rate: </a:t>
            </a:r>
            <a:r>
              <a:rPr lang="en-US" altLang="en-US" sz="1600">
                <a:latin typeface="Gill Sans Light" pitchFamily="124" charset="0"/>
              </a:rPr>
              <a:t>80 per 1000 women per year</a:t>
            </a:r>
          </a:p>
        </p:txBody>
      </p:sp>
      <p:sp>
        <p:nvSpPr>
          <p:cNvPr id="10244" name="AutoShape 15"/>
          <p:cNvSpPr>
            <a:spLocks noChangeArrowheads="1"/>
          </p:cNvSpPr>
          <p:nvPr/>
        </p:nvSpPr>
        <p:spPr bwMode="auto">
          <a:xfrm rot="5400000">
            <a:off x="2247900" y="12636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0245" name="AutoShape 16"/>
          <p:cNvSpPr>
            <a:spLocks noChangeArrowheads="1"/>
          </p:cNvSpPr>
          <p:nvPr/>
        </p:nvSpPr>
        <p:spPr bwMode="auto">
          <a:xfrm rot="5400000">
            <a:off x="2247900" y="27940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0246" name="AutoShape 17"/>
          <p:cNvSpPr>
            <a:spLocks noChangeArrowheads="1"/>
          </p:cNvSpPr>
          <p:nvPr/>
        </p:nvSpPr>
        <p:spPr bwMode="auto">
          <a:xfrm rot="5400000">
            <a:off x="2247900" y="43053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0247" name="Text Box 18"/>
          <p:cNvSpPr txBox="1">
            <a:spLocks noChangeArrowheads="1"/>
          </p:cNvSpPr>
          <p:nvPr/>
        </p:nvSpPr>
        <p:spPr bwMode="auto">
          <a:xfrm>
            <a:off x="2501900" y="466726"/>
            <a:ext cx="26436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V a g i n a l </a:t>
            </a:r>
            <a:r>
              <a:rPr lang="en-US" altLang="en-US" sz="2600">
                <a:solidFill>
                  <a:srgbClr val="FFFFFF"/>
                </a:solidFill>
                <a:latin typeface="Gill Sans" pitchFamily="124" charset="0"/>
              </a:rPr>
              <a:t>r i n g</a:t>
            </a:r>
            <a:endParaRPr lang="en-US" altLang="en-US" sz="2600">
              <a:solidFill>
                <a:srgbClr val="FFFFFF"/>
              </a:solidFill>
              <a:latin typeface="Gill Sans Light" pitchFamily="124" charset="0"/>
            </a:endParaRPr>
          </a:p>
        </p:txBody>
      </p:sp>
      <p:pic>
        <p:nvPicPr>
          <p:cNvPr id="10248" name="Picture 21" descr="NuvaRing_Hand-S…d_No-Mo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1" y="4708525"/>
            <a:ext cx="1992313"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Rectangle 20"/>
          <p:cNvSpPr>
            <a:spLocks noChangeArrowheads="1"/>
          </p:cNvSpPr>
          <p:nvPr/>
        </p:nvSpPr>
        <p:spPr bwMode="auto">
          <a:xfrm>
            <a:off x="8001000" y="4700589"/>
            <a:ext cx="1981200" cy="1919287"/>
          </a:xfrm>
          <a:prstGeom prst="rect">
            <a:avLst/>
          </a:prstGeom>
          <a:noFill/>
          <a:ln w="60325">
            <a:solidFill>
              <a:srgbClr val="F26B3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600385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1524000" y="0"/>
            <a:ext cx="9144000" cy="6858000"/>
            <a:chOff x="0" y="0"/>
            <a:chExt cx="5760" cy="4320"/>
          </a:xfrm>
        </p:grpSpPr>
        <p:grpSp>
          <p:nvGrpSpPr>
            <p:cNvPr id="11270" name="Group 3"/>
            <p:cNvGrpSpPr>
              <a:grpSpLocks/>
            </p:cNvGrpSpPr>
            <p:nvPr/>
          </p:nvGrpSpPr>
          <p:grpSpPr bwMode="auto">
            <a:xfrm>
              <a:off x="0" y="0"/>
              <a:ext cx="5760" cy="4320"/>
              <a:chOff x="0" y="0"/>
              <a:chExt cx="5760" cy="4320"/>
            </a:xfrm>
          </p:grpSpPr>
          <p:sp>
            <p:nvSpPr>
              <p:cNvPr id="11273"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1274"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1275"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1276"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1277"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1278"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1279"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1280"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1271"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1272"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67"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A reversible and highly effective birth control method</a:t>
            </a:r>
          </a:p>
          <a:p>
            <a:pPr eaLnBrk="1" hangingPunct="1">
              <a:buFontTx/>
              <a:buNone/>
            </a:pPr>
            <a:r>
              <a:rPr lang="en-US" altLang="en-US" smtClean="0"/>
              <a:t>		2. </a:t>
            </a:r>
            <a:r>
              <a:rPr lang="en-US" altLang="en-US" smtClean="0">
                <a:latin typeface="Gill Sans Light" pitchFamily="124" charset="0"/>
              </a:rPr>
              <a:t>Once-a-month regimen; no daily contraceptive routine required</a:t>
            </a:r>
            <a:endParaRPr lang="en-US" altLang="en-US" smtClean="0"/>
          </a:p>
          <a:p>
            <a:pPr eaLnBrk="1" hangingPunct="1">
              <a:buFontTx/>
              <a:buNone/>
            </a:pPr>
            <a:r>
              <a:rPr lang="en-US" altLang="en-US" smtClean="0"/>
              <a:t>		3. </a:t>
            </a:r>
            <a:r>
              <a:rPr lang="en-US" altLang="en-US" smtClean="0">
                <a:latin typeface="Gill Sans Light" pitchFamily="124" charset="0"/>
              </a:rPr>
              <a:t>Regulates menstrual cycles</a:t>
            </a:r>
            <a:endParaRPr lang="en-US" altLang="en-US" smtClean="0"/>
          </a:p>
          <a:p>
            <a:pPr eaLnBrk="1" hangingPunct="1">
              <a:buFontTx/>
              <a:buNone/>
            </a:pPr>
            <a:r>
              <a:rPr lang="en-US" altLang="en-US" smtClean="0"/>
              <a:t>		4. </a:t>
            </a:r>
            <a:r>
              <a:rPr lang="en-US" altLang="en-US" smtClean="0">
                <a:latin typeface="Gill Sans Light" pitchFamily="124" charset="0"/>
              </a:rPr>
              <a:t>Does not interfere with intercourse</a:t>
            </a:r>
          </a:p>
          <a:p>
            <a:pPr eaLnBrk="1" hangingPunct="1">
              <a:buFontTx/>
              <a:buNone/>
            </a:pPr>
            <a:r>
              <a:rPr lang="en-US" altLang="en-US" smtClean="0"/>
              <a:t>		5. </a:t>
            </a:r>
            <a:r>
              <a:rPr lang="en-US" altLang="en-US" smtClean="0">
                <a:latin typeface="Gill Sans Light" pitchFamily="124" charset="0"/>
              </a:rPr>
              <a:t>Does not require daily attention</a:t>
            </a:r>
            <a:endParaRPr lang="en-US" altLang="en-US" smtClean="0"/>
          </a:p>
          <a:p>
            <a:pPr eaLnBrk="1" hangingPunct="1">
              <a:buFontTx/>
              <a:buNone/>
            </a:pPr>
            <a:r>
              <a:rPr lang="en-US" altLang="en-US" smtClean="0"/>
              <a:t>		6. </a:t>
            </a:r>
            <a:r>
              <a:rPr lang="en-US" altLang="en-US" smtClean="0">
                <a:latin typeface="Gill Sans Light" pitchFamily="124" charset="0"/>
              </a:rPr>
              <a:t>Expected to provide other benefits similar to oral contraceptives; </a:t>
            </a:r>
            <a:br>
              <a:rPr lang="en-US" altLang="en-US" smtClean="0">
                <a:latin typeface="Gill Sans Light" pitchFamily="124" charset="0"/>
              </a:rPr>
            </a:br>
            <a:r>
              <a:rPr lang="en-US" altLang="en-US" smtClean="0">
                <a:latin typeface="Gill Sans Light" pitchFamily="124" charset="0"/>
              </a:rPr>
              <a:t>              research is needed</a:t>
            </a:r>
          </a:p>
        </p:txBody>
      </p:sp>
      <p:sp>
        <p:nvSpPr>
          <p:cNvPr id="11268" name="AutoShape 1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1269" name="Text Box 17"/>
          <p:cNvSpPr txBox="1">
            <a:spLocks noChangeArrowheads="1"/>
          </p:cNvSpPr>
          <p:nvPr/>
        </p:nvSpPr>
        <p:spPr bwMode="auto">
          <a:xfrm>
            <a:off x="2501900" y="466726"/>
            <a:ext cx="26436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V a g i n a l </a:t>
            </a:r>
            <a:r>
              <a:rPr lang="en-US" altLang="en-US" sz="2600">
                <a:solidFill>
                  <a:srgbClr val="FFFFFF"/>
                </a:solidFill>
                <a:latin typeface="Gill Sans" pitchFamily="124" charset="0"/>
              </a:rPr>
              <a:t>r i n g</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2616147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1524000" y="0"/>
            <a:ext cx="9144000" cy="6858000"/>
            <a:chOff x="0" y="0"/>
            <a:chExt cx="5760" cy="4320"/>
          </a:xfrm>
        </p:grpSpPr>
        <p:grpSp>
          <p:nvGrpSpPr>
            <p:cNvPr id="12294" name="Group 3"/>
            <p:cNvGrpSpPr>
              <a:grpSpLocks/>
            </p:cNvGrpSpPr>
            <p:nvPr/>
          </p:nvGrpSpPr>
          <p:grpSpPr bwMode="auto">
            <a:xfrm>
              <a:off x="0" y="0"/>
              <a:ext cx="5760" cy="4320"/>
              <a:chOff x="0" y="0"/>
              <a:chExt cx="5760" cy="4320"/>
            </a:xfrm>
          </p:grpSpPr>
          <p:sp>
            <p:nvSpPr>
              <p:cNvPr id="12297"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2298"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2299"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2300"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2301"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2302"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2303"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2304"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2295"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2296"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1"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Does not protect against STIs</a:t>
            </a:r>
            <a:r>
              <a:rPr lang="en-US" altLang="en-US" smtClean="0"/>
              <a:t> </a:t>
            </a:r>
          </a:p>
          <a:p>
            <a:pPr eaLnBrk="1" hangingPunct="1">
              <a:buFontTx/>
              <a:buNone/>
            </a:pPr>
            <a:r>
              <a:rPr lang="en-US" altLang="en-US" smtClean="0"/>
              <a:t>		2. </a:t>
            </a:r>
            <a:r>
              <a:rPr lang="en-US" altLang="en-US" smtClean="0">
                <a:latin typeface="Gill Sans Light" pitchFamily="124" charset="0"/>
              </a:rPr>
              <a:t>May cause irregular bleeding or spotting</a:t>
            </a:r>
          </a:p>
          <a:p>
            <a:pPr eaLnBrk="1" hangingPunct="1">
              <a:buFontTx/>
              <a:buNone/>
            </a:pPr>
            <a:r>
              <a:rPr lang="en-US" altLang="en-US" smtClean="0"/>
              <a:t>		3. </a:t>
            </a:r>
            <a:r>
              <a:rPr lang="en-US" altLang="en-US" smtClean="0">
                <a:latin typeface="Gill Sans Light" pitchFamily="124" charset="0"/>
              </a:rPr>
              <a:t>May cause side effects such as headache, nausea, or breast   </a:t>
            </a:r>
            <a:br>
              <a:rPr lang="en-US" altLang="en-US" smtClean="0">
                <a:latin typeface="Gill Sans Light" pitchFamily="124" charset="0"/>
              </a:rPr>
            </a:br>
            <a:r>
              <a:rPr lang="en-US" altLang="en-US" smtClean="0">
                <a:latin typeface="Gill Sans Light" pitchFamily="124" charset="0"/>
              </a:rPr>
              <a:t>              tenderness</a:t>
            </a:r>
            <a:endParaRPr lang="en-US" altLang="en-US" smtClean="0"/>
          </a:p>
          <a:p>
            <a:pPr eaLnBrk="1" hangingPunct="1">
              <a:buFontTx/>
              <a:buNone/>
            </a:pPr>
            <a:r>
              <a:rPr lang="en-US" altLang="en-US" smtClean="0"/>
              <a:t>		4. </a:t>
            </a:r>
            <a:r>
              <a:rPr lang="en-US" altLang="en-US" smtClean="0">
                <a:latin typeface="Gill Sans Light" pitchFamily="124" charset="0"/>
              </a:rPr>
              <a:t>May cause vaginal discomfort</a:t>
            </a:r>
            <a:r>
              <a:rPr lang="en-US" altLang="en-US" smtClean="0"/>
              <a:t> </a:t>
            </a:r>
          </a:p>
          <a:p>
            <a:pPr eaLnBrk="1" hangingPunct="1">
              <a:buFontTx/>
              <a:buNone/>
            </a:pPr>
            <a:r>
              <a:rPr lang="en-US" altLang="en-US" smtClean="0"/>
              <a:t>		5. </a:t>
            </a:r>
            <a:r>
              <a:rPr lang="en-US" altLang="en-US" smtClean="0">
                <a:latin typeface="Gill Sans Light" pitchFamily="124" charset="0"/>
              </a:rPr>
              <a:t>The ring may be expelled from the vagina but this is uncommon</a:t>
            </a:r>
            <a:endParaRPr lang="en-US" altLang="en-US" smtClean="0"/>
          </a:p>
        </p:txBody>
      </p:sp>
      <p:sp>
        <p:nvSpPr>
          <p:cNvPr id="12292" name="AutoShape 1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2293" name="Text Box 17"/>
          <p:cNvSpPr txBox="1">
            <a:spLocks noChangeArrowheads="1"/>
          </p:cNvSpPr>
          <p:nvPr/>
        </p:nvSpPr>
        <p:spPr bwMode="auto">
          <a:xfrm>
            <a:off x="2501900" y="466726"/>
            <a:ext cx="26436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V a g i n a l </a:t>
            </a:r>
            <a:r>
              <a:rPr lang="en-US" altLang="en-US" sz="2600">
                <a:solidFill>
                  <a:srgbClr val="FFFFFF"/>
                </a:solidFill>
                <a:latin typeface="Gill Sans" pitchFamily="124" charset="0"/>
              </a:rPr>
              <a:t>r i n g</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10671534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1524000" y="0"/>
            <a:ext cx="9144000" cy="6858000"/>
            <a:chOff x="0" y="0"/>
            <a:chExt cx="5760" cy="4320"/>
          </a:xfrm>
        </p:grpSpPr>
        <p:grpSp>
          <p:nvGrpSpPr>
            <p:cNvPr id="13321" name="Group 3"/>
            <p:cNvGrpSpPr>
              <a:grpSpLocks/>
            </p:cNvGrpSpPr>
            <p:nvPr/>
          </p:nvGrpSpPr>
          <p:grpSpPr bwMode="auto">
            <a:xfrm>
              <a:off x="0" y="0"/>
              <a:ext cx="5760" cy="4320"/>
              <a:chOff x="0" y="0"/>
              <a:chExt cx="5760" cy="4320"/>
            </a:xfrm>
          </p:grpSpPr>
          <p:sp>
            <p:nvSpPr>
              <p:cNvPr id="13324"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3325"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3326"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3327"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3328"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3329"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3330"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3331"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3322"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3323"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15"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600"/>
              <a:t>	</a:t>
            </a:r>
            <a:r>
              <a:rPr lang="en-US" altLang="en-US" sz="1600" b="1"/>
              <a:t>What </a:t>
            </a:r>
            <a:r>
              <a:rPr lang="en-US" altLang="en-US" sz="1600"/>
              <a:t>is it?</a:t>
            </a:r>
          </a:p>
          <a:p>
            <a:pPr eaLnBrk="1" hangingPunct="1">
              <a:buFontTx/>
              <a:buNone/>
            </a:pPr>
            <a:r>
              <a:rPr lang="en-US" altLang="en-US" sz="1600"/>
              <a:t>		</a:t>
            </a:r>
            <a:r>
              <a:rPr lang="en-US" altLang="en-US" smtClean="0">
                <a:latin typeface="Gill Sans Light" pitchFamily="124" charset="0"/>
              </a:rPr>
              <a:t>• It contains a hormone called progesterone; it does not contain estrogen </a:t>
            </a:r>
          </a:p>
          <a:p>
            <a:pPr eaLnBrk="1" hangingPunct="1">
              <a:buFontTx/>
              <a:buNone/>
            </a:pPr>
            <a:r>
              <a:rPr lang="en-US" altLang="en-US" smtClean="0">
                <a:latin typeface="Gill Sans Light" pitchFamily="124" charset="0"/>
              </a:rPr>
              <a:t>		• The injection is given in the upper arm or buttocks every 12 to 13 weeks</a:t>
            </a:r>
          </a:p>
          <a:p>
            <a:pPr eaLnBrk="1" hangingPunct="1">
              <a:buFontTx/>
              <a:buNone/>
            </a:pPr>
            <a:r>
              <a:rPr lang="en-US" altLang="en-US" smtClean="0">
                <a:latin typeface="Gill Sans Light" pitchFamily="124" charset="0"/>
              </a:rPr>
              <a:t>		  (four times a year)</a:t>
            </a:r>
            <a:r>
              <a:rPr lang="en-US" altLang="en-US" smtClean="0"/>
              <a:t> </a:t>
            </a:r>
            <a:endParaRPr lang="en-US" altLang="en-US" sz="1600">
              <a:latin typeface="Gill Sans Light" pitchFamily="124" charset="0"/>
            </a:endParaRPr>
          </a:p>
          <a:p>
            <a:pPr eaLnBrk="1" hangingPunct="1">
              <a:buFontTx/>
              <a:buNone/>
            </a:pPr>
            <a:endParaRPr lang="en-US" altLang="en-US" sz="1600">
              <a:latin typeface="Gill Sans Light" pitchFamily="124" charset="0"/>
            </a:endParaRPr>
          </a:p>
          <a:p>
            <a:pPr eaLnBrk="1" hangingPunct="1">
              <a:buFontTx/>
              <a:buNone/>
            </a:pPr>
            <a:r>
              <a:rPr lang="en-US" altLang="en-US" sz="1600"/>
              <a:t>	</a:t>
            </a:r>
            <a:r>
              <a:rPr lang="en-US" altLang="en-US" sz="1600" b="1"/>
              <a:t>How </a:t>
            </a:r>
            <a:r>
              <a:rPr lang="en-US" altLang="en-US" sz="1600"/>
              <a:t>does it work?</a:t>
            </a:r>
          </a:p>
          <a:p>
            <a:pPr eaLnBrk="1" hangingPunct="1">
              <a:buFontTx/>
              <a:buNone/>
            </a:pPr>
            <a:r>
              <a:rPr lang="en-US" altLang="en-US" smtClean="0"/>
              <a:t>		</a:t>
            </a:r>
            <a:r>
              <a:rPr lang="en-US" altLang="en-US" smtClean="0">
                <a:latin typeface="Gill Sans Light" pitchFamily="124" charset="0"/>
              </a:rPr>
              <a:t>• Prevents the ovary from releasing an egg   </a:t>
            </a:r>
          </a:p>
          <a:p>
            <a:pPr eaLnBrk="1" hangingPunct="1">
              <a:buFontTx/>
              <a:buNone/>
            </a:pPr>
            <a:r>
              <a:rPr lang="en-US" altLang="en-US" smtClean="0">
                <a:latin typeface="Gill Sans Light" pitchFamily="124" charset="0"/>
              </a:rPr>
              <a:t>		• Thickens the cervical mucus making it difficult for sperm to get to the egg</a:t>
            </a:r>
          </a:p>
          <a:p>
            <a:pPr eaLnBrk="1" hangingPunct="1">
              <a:buFontTx/>
              <a:buNone/>
            </a:pPr>
            <a:r>
              <a:rPr lang="en-US" altLang="en-US" smtClean="0">
                <a:latin typeface="Gill Sans Light" pitchFamily="124" charset="0"/>
              </a:rPr>
              <a:t>		• Changes the lining of the uterus making implantation difficult</a:t>
            </a:r>
            <a:r>
              <a:rPr lang="en-US" altLang="en-US" smtClean="0"/>
              <a:t> </a:t>
            </a:r>
            <a:endParaRPr lang="en-US" altLang="en-US" sz="1600">
              <a:latin typeface="Gill Sans Light" pitchFamily="124" charset="0"/>
            </a:endParaRPr>
          </a:p>
          <a:p>
            <a:pPr eaLnBrk="1" hangingPunct="1">
              <a:buFontTx/>
              <a:buNone/>
            </a:pPr>
            <a:endParaRPr lang="en-US" altLang="en-US" sz="1600">
              <a:latin typeface="Gill Sans Light" pitchFamily="124" charset="0"/>
            </a:endParaRPr>
          </a:p>
          <a:p>
            <a:pPr eaLnBrk="1" hangingPunct="1">
              <a:buFontTx/>
              <a:buNone/>
            </a:pPr>
            <a:r>
              <a:rPr lang="en-US" altLang="en-US" sz="1600"/>
              <a:t>	</a:t>
            </a:r>
            <a:r>
              <a:rPr lang="en-US" altLang="en-US" sz="1600" b="1"/>
              <a:t>Failure rate: </a:t>
            </a:r>
            <a:r>
              <a:rPr lang="en-US" altLang="en-US" sz="1600">
                <a:latin typeface="Gill Sans Light" pitchFamily="124" charset="0"/>
              </a:rPr>
              <a:t>30 per 1000 women per year</a:t>
            </a:r>
          </a:p>
        </p:txBody>
      </p:sp>
      <p:sp>
        <p:nvSpPr>
          <p:cNvPr id="13316" name="AutoShape 15"/>
          <p:cNvSpPr>
            <a:spLocks noChangeArrowheads="1"/>
          </p:cNvSpPr>
          <p:nvPr/>
        </p:nvSpPr>
        <p:spPr bwMode="auto">
          <a:xfrm rot="5400000">
            <a:off x="2247900" y="12636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3317" name="AutoShape 16"/>
          <p:cNvSpPr>
            <a:spLocks noChangeArrowheads="1"/>
          </p:cNvSpPr>
          <p:nvPr/>
        </p:nvSpPr>
        <p:spPr bwMode="auto">
          <a:xfrm rot="5400000">
            <a:off x="2247900" y="27940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3318" name="AutoShape 17"/>
          <p:cNvSpPr>
            <a:spLocks noChangeArrowheads="1"/>
          </p:cNvSpPr>
          <p:nvPr/>
        </p:nvSpPr>
        <p:spPr bwMode="auto">
          <a:xfrm rot="5400000">
            <a:off x="2247900" y="43053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3319" name="Text Box 18"/>
          <p:cNvSpPr txBox="1">
            <a:spLocks noChangeArrowheads="1"/>
          </p:cNvSpPr>
          <p:nvPr/>
        </p:nvSpPr>
        <p:spPr bwMode="auto">
          <a:xfrm>
            <a:off x="2501900" y="466726"/>
            <a:ext cx="545534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j e c t a b l e </a:t>
            </a:r>
            <a:r>
              <a:rPr lang="en-US" altLang="en-US" sz="2600">
                <a:solidFill>
                  <a:srgbClr val="FFFFFF"/>
                </a:solidFill>
                <a:latin typeface="Gill Sans" pitchFamily="124" charset="0"/>
              </a:rPr>
              <a:t>c o n t r a c e p t i v e</a:t>
            </a:r>
            <a:endParaRPr lang="en-US" altLang="en-US" sz="2600">
              <a:solidFill>
                <a:srgbClr val="FFFFFF"/>
              </a:solidFill>
              <a:latin typeface="Gill Sans Light" pitchFamily="124" charset="0"/>
            </a:endParaRPr>
          </a:p>
        </p:txBody>
      </p:sp>
      <p:pic>
        <p:nvPicPr>
          <p:cNvPr id="13320" name="Picture 21" descr="DepoProvera_Flask_Shad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2851" y="4076700"/>
            <a:ext cx="1450975"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7106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1524000" y="0"/>
            <a:ext cx="9144000" cy="6858000"/>
            <a:chOff x="0" y="0"/>
            <a:chExt cx="5760" cy="4320"/>
          </a:xfrm>
        </p:grpSpPr>
        <p:grpSp>
          <p:nvGrpSpPr>
            <p:cNvPr id="14342" name="Group 3"/>
            <p:cNvGrpSpPr>
              <a:grpSpLocks/>
            </p:cNvGrpSpPr>
            <p:nvPr/>
          </p:nvGrpSpPr>
          <p:grpSpPr bwMode="auto">
            <a:xfrm>
              <a:off x="0" y="0"/>
              <a:ext cx="5760" cy="4320"/>
              <a:chOff x="0" y="0"/>
              <a:chExt cx="5760" cy="4320"/>
            </a:xfrm>
          </p:grpSpPr>
          <p:sp>
            <p:nvSpPr>
              <p:cNvPr id="14345"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4346"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4347"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4348"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4349"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4350"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4351"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4352"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4343"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4344"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39"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One of the most effective reversible birth control methods available</a:t>
            </a:r>
            <a:r>
              <a:rPr lang="en-US" altLang="en-US" smtClean="0"/>
              <a:t>  </a:t>
            </a:r>
          </a:p>
          <a:p>
            <a:pPr eaLnBrk="1" hangingPunct="1">
              <a:buFontTx/>
              <a:buNone/>
            </a:pPr>
            <a:r>
              <a:rPr lang="en-US" altLang="en-US" smtClean="0"/>
              <a:t>		2. </a:t>
            </a:r>
            <a:r>
              <a:rPr lang="en-US" altLang="en-US" smtClean="0">
                <a:latin typeface="Gill Sans Light" pitchFamily="124" charset="0"/>
              </a:rPr>
              <a:t>Does not contain estrogen</a:t>
            </a:r>
            <a:r>
              <a:rPr lang="en-US" altLang="en-US" smtClean="0"/>
              <a:t>  </a:t>
            </a:r>
          </a:p>
          <a:p>
            <a:pPr eaLnBrk="1" hangingPunct="1">
              <a:buFontTx/>
              <a:buNone/>
            </a:pPr>
            <a:r>
              <a:rPr lang="en-US" altLang="en-US" smtClean="0"/>
              <a:t>		3. </a:t>
            </a:r>
            <a:r>
              <a:rPr lang="en-US" altLang="en-US" smtClean="0">
                <a:latin typeface="Gill Sans Light" pitchFamily="124" charset="0"/>
              </a:rPr>
              <a:t>No daily contraceptive routine required; 1 injection lasts for 3 months</a:t>
            </a:r>
            <a:r>
              <a:rPr lang="en-US" altLang="en-US" smtClean="0"/>
              <a:t>  </a:t>
            </a:r>
          </a:p>
          <a:p>
            <a:pPr eaLnBrk="1" hangingPunct="1">
              <a:buFontTx/>
              <a:buNone/>
            </a:pPr>
            <a:r>
              <a:rPr lang="en-US" altLang="en-US" smtClean="0"/>
              <a:t>		4. </a:t>
            </a:r>
            <a:r>
              <a:rPr lang="en-US" altLang="en-US" smtClean="0">
                <a:latin typeface="Gill Sans Light" pitchFamily="124" charset="0"/>
              </a:rPr>
              <a:t>Effectiveness is not reduced by other common medications</a:t>
            </a:r>
            <a:endParaRPr lang="en-US" altLang="en-US" smtClean="0"/>
          </a:p>
          <a:p>
            <a:pPr eaLnBrk="1" hangingPunct="1">
              <a:buFontTx/>
              <a:buNone/>
            </a:pPr>
            <a:r>
              <a:rPr lang="en-US" altLang="en-US" smtClean="0"/>
              <a:t>		5. </a:t>
            </a:r>
            <a:r>
              <a:rPr lang="en-US" altLang="en-US" smtClean="0">
                <a:latin typeface="Gill Sans Light" pitchFamily="124" charset="0"/>
              </a:rPr>
              <a:t>May be suitable for breastfeeding women or women who smoke</a:t>
            </a:r>
            <a:endParaRPr lang="en-US" altLang="en-US" smtClean="0"/>
          </a:p>
          <a:p>
            <a:pPr eaLnBrk="1" hangingPunct="1">
              <a:buFontTx/>
              <a:buNone/>
            </a:pPr>
            <a:r>
              <a:rPr lang="en-US" altLang="en-US" smtClean="0"/>
              <a:t>		6. </a:t>
            </a:r>
            <a:r>
              <a:rPr lang="en-US" altLang="en-US" smtClean="0">
                <a:latin typeface="Gill Sans Light" pitchFamily="124" charset="0"/>
              </a:rPr>
              <a:t>With continued use, menstrual cycles cease in over half of users after </a:t>
            </a:r>
            <a:br>
              <a:rPr lang="en-US" altLang="en-US" smtClean="0">
                <a:latin typeface="Gill Sans Light" pitchFamily="124" charset="0"/>
              </a:rPr>
            </a:br>
            <a:r>
              <a:rPr lang="en-US" altLang="en-US" smtClean="0">
                <a:latin typeface="Gill Sans Light" pitchFamily="124" charset="0"/>
              </a:rPr>
              <a:t>              the first year, and two-thirds of users after two years of use</a:t>
            </a:r>
            <a:r>
              <a:rPr lang="en-US" altLang="en-US" smtClean="0"/>
              <a:t>     </a:t>
            </a:r>
          </a:p>
          <a:p>
            <a:pPr eaLnBrk="1" hangingPunct="1">
              <a:buFontTx/>
              <a:buNone/>
            </a:pPr>
            <a:r>
              <a:rPr lang="en-US" altLang="en-US" smtClean="0"/>
              <a:t>		7. </a:t>
            </a:r>
            <a:r>
              <a:rPr lang="en-US" altLang="en-US" smtClean="0">
                <a:latin typeface="Gill Sans Light" pitchFamily="124" charset="0"/>
              </a:rPr>
              <a:t>Improves symptoms of endometriosis</a:t>
            </a:r>
            <a:r>
              <a:rPr lang="en-US" altLang="en-US" smtClean="0"/>
              <a:t> </a:t>
            </a:r>
          </a:p>
          <a:p>
            <a:pPr eaLnBrk="1" hangingPunct="1">
              <a:buFontTx/>
              <a:buNone/>
            </a:pPr>
            <a:r>
              <a:rPr lang="en-US" altLang="en-US" smtClean="0"/>
              <a:t>		8. </a:t>
            </a:r>
            <a:r>
              <a:rPr lang="en-US" altLang="en-US" smtClean="0">
                <a:latin typeface="Gill Sans Light" pitchFamily="124" charset="0"/>
              </a:rPr>
              <a:t>Reduces the risk of endometrial cancer</a:t>
            </a:r>
            <a:r>
              <a:rPr lang="en-US" altLang="en-US" smtClean="0"/>
              <a:t> </a:t>
            </a:r>
          </a:p>
          <a:p>
            <a:pPr eaLnBrk="1" hangingPunct="1">
              <a:buFontTx/>
              <a:buNone/>
            </a:pPr>
            <a:r>
              <a:rPr lang="en-US" altLang="en-US" smtClean="0"/>
              <a:t>		9. </a:t>
            </a:r>
            <a:r>
              <a:rPr lang="en-US" altLang="en-US" smtClean="0">
                <a:latin typeface="Gill Sans Light" pitchFamily="124" charset="0"/>
              </a:rPr>
              <a:t>Effective immediately when given during the first 5 days of a normal </a:t>
            </a:r>
            <a:br>
              <a:rPr lang="en-US" altLang="en-US" smtClean="0">
                <a:latin typeface="Gill Sans Light" pitchFamily="124" charset="0"/>
              </a:rPr>
            </a:br>
            <a:r>
              <a:rPr lang="en-US" altLang="en-US" smtClean="0">
                <a:latin typeface="Gill Sans Light" pitchFamily="124" charset="0"/>
              </a:rPr>
              <a:t>              menstrual period</a:t>
            </a:r>
            <a:r>
              <a:rPr lang="en-US" altLang="en-US" smtClean="0"/>
              <a:t> </a:t>
            </a:r>
          </a:p>
        </p:txBody>
      </p:sp>
      <p:sp>
        <p:nvSpPr>
          <p:cNvPr id="14340" name="AutoShape 1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4341" name="Text Box 17"/>
          <p:cNvSpPr txBox="1">
            <a:spLocks noChangeArrowheads="1"/>
          </p:cNvSpPr>
          <p:nvPr/>
        </p:nvSpPr>
        <p:spPr bwMode="auto">
          <a:xfrm>
            <a:off x="2501900" y="466726"/>
            <a:ext cx="545534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j e c t a b l e </a:t>
            </a:r>
            <a:r>
              <a:rPr lang="en-US" altLang="en-US" sz="2600">
                <a:solidFill>
                  <a:srgbClr val="FFFFFF"/>
                </a:solidFill>
                <a:latin typeface="Gill Sans" pitchFamily="124" charset="0"/>
              </a:rPr>
              <a:t>c o n t r a c e p t i v e</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20317598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1524000" y="0"/>
            <a:ext cx="9144000" cy="6858000"/>
            <a:chOff x="0" y="0"/>
            <a:chExt cx="5760" cy="4320"/>
          </a:xfrm>
        </p:grpSpPr>
        <p:grpSp>
          <p:nvGrpSpPr>
            <p:cNvPr id="15366" name="Group 3"/>
            <p:cNvGrpSpPr>
              <a:grpSpLocks/>
            </p:cNvGrpSpPr>
            <p:nvPr/>
          </p:nvGrpSpPr>
          <p:grpSpPr bwMode="auto">
            <a:xfrm>
              <a:off x="0" y="0"/>
              <a:ext cx="5760" cy="4320"/>
              <a:chOff x="0" y="0"/>
              <a:chExt cx="5760" cy="4320"/>
            </a:xfrm>
          </p:grpSpPr>
          <p:sp>
            <p:nvSpPr>
              <p:cNvPr id="15369"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5370"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5371"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5372"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5373"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5374"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5375"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5376"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5367"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5368"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3"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Initially, irregular bleeding is the most common side effect</a:t>
            </a:r>
            <a:endParaRPr lang="en-US" altLang="en-US" smtClean="0"/>
          </a:p>
          <a:p>
            <a:pPr eaLnBrk="1" hangingPunct="1">
              <a:buFontTx/>
              <a:buNone/>
            </a:pPr>
            <a:r>
              <a:rPr lang="en-US" altLang="en-US" smtClean="0"/>
              <a:t>		2. </a:t>
            </a:r>
            <a:r>
              <a:rPr lang="en-US" altLang="en-US" smtClean="0">
                <a:latin typeface="Gill Sans Light" pitchFamily="124" charset="0"/>
              </a:rPr>
              <a:t>Decrease in bone mineral density which may be reversible when a </a:t>
            </a:r>
            <a:br>
              <a:rPr lang="en-US" altLang="en-US" smtClean="0">
                <a:latin typeface="Gill Sans Light" pitchFamily="124" charset="0"/>
              </a:rPr>
            </a:br>
            <a:r>
              <a:rPr lang="en-US" altLang="en-US" smtClean="0">
                <a:latin typeface="Gill Sans Light" pitchFamily="124" charset="0"/>
              </a:rPr>
              <a:t>              woman stops taking the injection. Calcium supplementation is advised.</a:t>
            </a:r>
            <a:endParaRPr lang="en-US" altLang="en-US" smtClean="0"/>
          </a:p>
          <a:p>
            <a:pPr eaLnBrk="1" hangingPunct="1">
              <a:buFontTx/>
              <a:buNone/>
            </a:pPr>
            <a:r>
              <a:rPr lang="en-US" altLang="en-US" smtClean="0"/>
              <a:t>		3. </a:t>
            </a:r>
            <a:r>
              <a:rPr lang="en-US" altLang="en-US" smtClean="0">
                <a:latin typeface="Gill Sans Light" pitchFamily="124" charset="0"/>
              </a:rPr>
              <a:t>May be associated with weight gain in some women</a:t>
            </a:r>
            <a:r>
              <a:rPr lang="en-US" altLang="en-US" smtClean="0"/>
              <a:t>  </a:t>
            </a:r>
          </a:p>
          <a:p>
            <a:pPr eaLnBrk="1" hangingPunct="1">
              <a:buFontTx/>
              <a:buNone/>
            </a:pPr>
            <a:r>
              <a:rPr lang="en-US" altLang="en-US" smtClean="0"/>
              <a:t>		4. </a:t>
            </a:r>
            <a:r>
              <a:rPr lang="en-US" altLang="en-US" smtClean="0">
                <a:latin typeface="Gill Sans Light" pitchFamily="124" charset="0"/>
              </a:rPr>
              <a:t>Takes an average of nine months after the last injection for the ovaries </a:t>
            </a:r>
            <a:br>
              <a:rPr lang="en-US" altLang="en-US" smtClean="0">
                <a:latin typeface="Gill Sans Light" pitchFamily="124" charset="0"/>
              </a:rPr>
            </a:br>
            <a:r>
              <a:rPr lang="en-US" altLang="en-US" smtClean="0">
                <a:latin typeface="Gill Sans Light" pitchFamily="124" charset="0"/>
              </a:rPr>
              <a:t>              to start releasing eggs again</a:t>
            </a:r>
            <a:endParaRPr lang="en-US" altLang="en-US" smtClean="0"/>
          </a:p>
          <a:p>
            <a:pPr eaLnBrk="1" hangingPunct="1">
              <a:buFontTx/>
              <a:buNone/>
            </a:pPr>
            <a:r>
              <a:rPr lang="en-US" altLang="en-US" smtClean="0"/>
              <a:t>		5. </a:t>
            </a:r>
            <a:r>
              <a:rPr lang="en-US" altLang="en-US" smtClean="0">
                <a:latin typeface="Gill Sans Light" pitchFamily="124" charset="0"/>
              </a:rPr>
              <a:t>Does not protect against STIs</a:t>
            </a:r>
            <a:endParaRPr lang="en-US" altLang="en-US" smtClean="0"/>
          </a:p>
          <a:p>
            <a:pPr eaLnBrk="1" hangingPunct="1">
              <a:buFontTx/>
              <a:buNone/>
            </a:pPr>
            <a:r>
              <a:rPr lang="en-US" altLang="en-US" smtClean="0"/>
              <a:t>		6. </a:t>
            </a:r>
            <a:r>
              <a:rPr lang="en-US" altLang="en-US" smtClean="0">
                <a:latin typeface="Gill Sans Light" pitchFamily="124" charset="0"/>
              </a:rPr>
              <a:t>The lack of a monthly period may be bothersome for some women</a:t>
            </a:r>
            <a:r>
              <a:rPr lang="en-US" altLang="en-US" smtClean="0"/>
              <a:t> </a:t>
            </a:r>
          </a:p>
        </p:txBody>
      </p:sp>
      <p:sp>
        <p:nvSpPr>
          <p:cNvPr id="15364" name="AutoShape 1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5365" name="Text Box 17"/>
          <p:cNvSpPr txBox="1">
            <a:spLocks noChangeArrowheads="1"/>
          </p:cNvSpPr>
          <p:nvPr/>
        </p:nvSpPr>
        <p:spPr bwMode="auto">
          <a:xfrm>
            <a:off x="2501900" y="466726"/>
            <a:ext cx="545534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j e c t a b l e </a:t>
            </a:r>
            <a:r>
              <a:rPr lang="en-US" altLang="en-US" sz="2600">
                <a:solidFill>
                  <a:srgbClr val="FFFFFF"/>
                </a:solidFill>
                <a:latin typeface="Gill Sans" pitchFamily="124" charset="0"/>
              </a:rPr>
              <a:t>c o n t r a c e p t i v e</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42319089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1524000" y="0"/>
            <a:ext cx="9144000" cy="6858000"/>
            <a:chOff x="0" y="0"/>
            <a:chExt cx="5760" cy="4320"/>
          </a:xfrm>
        </p:grpSpPr>
        <p:grpSp>
          <p:nvGrpSpPr>
            <p:cNvPr id="16396" name="Group 3"/>
            <p:cNvGrpSpPr>
              <a:grpSpLocks/>
            </p:cNvGrpSpPr>
            <p:nvPr/>
          </p:nvGrpSpPr>
          <p:grpSpPr bwMode="auto">
            <a:xfrm>
              <a:off x="0" y="0"/>
              <a:ext cx="5760" cy="4320"/>
              <a:chOff x="0" y="0"/>
              <a:chExt cx="5760" cy="4320"/>
            </a:xfrm>
          </p:grpSpPr>
          <p:sp>
            <p:nvSpPr>
              <p:cNvPr id="16399"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6400"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6401"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6402"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6403"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6404"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6405"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6406"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6397"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6398"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387"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600"/>
              <a:t>	</a:t>
            </a:r>
            <a:r>
              <a:rPr lang="en-US" altLang="en-US" sz="1600" b="1"/>
              <a:t>What </a:t>
            </a:r>
            <a:r>
              <a:rPr lang="en-US" altLang="en-US" sz="1600"/>
              <a:t>is it?</a:t>
            </a:r>
          </a:p>
          <a:p>
            <a:pPr eaLnBrk="1" hangingPunct="1">
              <a:buFontTx/>
              <a:buNone/>
            </a:pPr>
            <a:r>
              <a:rPr lang="en-US" altLang="en-US" sz="1600"/>
              <a:t>		</a:t>
            </a:r>
            <a:r>
              <a:rPr lang="en-US" altLang="en-US" smtClean="0">
                <a:latin typeface="Gill Sans Light" pitchFamily="124" charset="0"/>
              </a:rPr>
              <a:t>• A T-shaped device that contains a hormone called levonorgestrel</a:t>
            </a:r>
            <a:r>
              <a:rPr lang="en-US" altLang="en-US" smtClean="0"/>
              <a:t> </a:t>
            </a:r>
          </a:p>
          <a:p>
            <a:pPr eaLnBrk="1" hangingPunct="1">
              <a:buFontTx/>
              <a:buNone/>
            </a:pPr>
            <a:r>
              <a:rPr lang="en-US" altLang="en-US" smtClean="0"/>
              <a:t>		• </a:t>
            </a:r>
            <a:r>
              <a:rPr lang="en-US" altLang="en-US" smtClean="0">
                <a:latin typeface="Gill Sans Light" pitchFamily="124" charset="0"/>
              </a:rPr>
              <a:t>The hormone is released slowly over time and acts on the lining of the </a:t>
            </a:r>
            <a:br>
              <a:rPr lang="en-US" altLang="en-US" smtClean="0">
                <a:latin typeface="Gill Sans Light" pitchFamily="124" charset="0"/>
              </a:rPr>
            </a:br>
            <a:r>
              <a:rPr lang="en-US" altLang="en-US" smtClean="0">
                <a:latin typeface="Gill Sans Light" pitchFamily="124" charset="0"/>
              </a:rPr>
              <a:t>            uterus</a:t>
            </a:r>
            <a:r>
              <a:rPr lang="en-US" altLang="en-US" smtClean="0"/>
              <a:t> </a:t>
            </a:r>
          </a:p>
          <a:p>
            <a:pPr eaLnBrk="1" hangingPunct="1">
              <a:buFontTx/>
              <a:buNone/>
            </a:pPr>
            <a:r>
              <a:rPr lang="en-US" altLang="en-US" smtClean="0"/>
              <a:t>		• </a:t>
            </a:r>
            <a:r>
              <a:rPr lang="en-US" altLang="en-US" smtClean="0">
                <a:latin typeface="Gill Sans Light" pitchFamily="124" charset="0"/>
              </a:rPr>
              <a:t>It is inserted into the uterus by your physician in the doctor’s office</a:t>
            </a:r>
          </a:p>
          <a:p>
            <a:pPr eaLnBrk="1" hangingPunct="1">
              <a:buFontTx/>
              <a:buNone/>
            </a:pPr>
            <a:r>
              <a:rPr lang="en-US" altLang="en-US" smtClean="0"/>
              <a:t>		• </a:t>
            </a:r>
            <a:r>
              <a:rPr lang="en-US" altLang="en-US" smtClean="0">
                <a:latin typeface="Gill Sans Light" pitchFamily="124" charset="0"/>
              </a:rPr>
              <a:t>Two threads may be felt in the vagina, so a woman can check for herself </a:t>
            </a:r>
            <a:br>
              <a:rPr lang="en-US" altLang="en-US" smtClean="0">
                <a:latin typeface="Gill Sans Light" pitchFamily="124" charset="0"/>
              </a:rPr>
            </a:br>
            <a:r>
              <a:rPr lang="en-US" altLang="en-US" smtClean="0">
                <a:latin typeface="Gill Sans Light" pitchFamily="124" charset="0"/>
              </a:rPr>
              <a:t>            to ensure that the IUS is still in place</a:t>
            </a:r>
            <a:endParaRPr lang="en-US" altLang="en-US" sz="1600">
              <a:latin typeface="Gill Sans Light" pitchFamily="124" charset="0"/>
            </a:endParaRPr>
          </a:p>
          <a:p>
            <a:pPr eaLnBrk="1" hangingPunct="1">
              <a:buFontTx/>
              <a:buNone/>
            </a:pPr>
            <a:endParaRPr lang="en-US" altLang="en-US" sz="1600">
              <a:latin typeface="Gill Sans Light" pitchFamily="124" charset="0"/>
            </a:endParaRPr>
          </a:p>
          <a:p>
            <a:pPr eaLnBrk="1" hangingPunct="1">
              <a:buFontTx/>
              <a:buNone/>
            </a:pPr>
            <a:r>
              <a:rPr lang="en-US" altLang="en-US" sz="1600"/>
              <a:t>	</a:t>
            </a:r>
            <a:r>
              <a:rPr lang="en-US" altLang="en-US" sz="1600" b="1"/>
              <a:t>How </a:t>
            </a:r>
            <a:r>
              <a:rPr lang="en-US" altLang="en-US" sz="1600"/>
              <a:t>does it work?</a:t>
            </a:r>
          </a:p>
          <a:p>
            <a:pPr eaLnBrk="1" hangingPunct="1">
              <a:buFontTx/>
              <a:buNone/>
            </a:pPr>
            <a:r>
              <a:rPr lang="en-US" altLang="en-US" smtClean="0"/>
              <a:t>		</a:t>
            </a:r>
            <a:r>
              <a:rPr lang="en-US" altLang="en-US" smtClean="0">
                <a:latin typeface="Gill Sans Light" pitchFamily="124" charset="0"/>
              </a:rPr>
              <a:t>• Thickens the cervical mucus making it difficult for sperm to reach the egg </a:t>
            </a:r>
          </a:p>
          <a:p>
            <a:pPr eaLnBrk="1" hangingPunct="1">
              <a:buFontTx/>
              <a:buNone/>
            </a:pPr>
            <a:r>
              <a:rPr lang="en-US" altLang="en-US" smtClean="0">
                <a:latin typeface="Gill Sans Light" pitchFamily="124" charset="0"/>
              </a:rPr>
              <a:t>		• Causes changes in the lining of the uterus that helps to prevent </a:t>
            </a:r>
            <a:br>
              <a:rPr lang="en-US" altLang="en-US" smtClean="0">
                <a:latin typeface="Gill Sans Light" pitchFamily="124" charset="0"/>
              </a:rPr>
            </a:br>
            <a:r>
              <a:rPr lang="en-US" altLang="en-US" smtClean="0">
                <a:latin typeface="Gill Sans Light" pitchFamily="124" charset="0"/>
              </a:rPr>
              <a:t>            implantation   </a:t>
            </a:r>
          </a:p>
          <a:p>
            <a:pPr eaLnBrk="1" hangingPunct="1">
              <a:buFontTx/>
              <a:buNone/>
            </a:pPr>
            <a:r>
              <a:rPr lang="en-US" altLang="en-US" smtClean="0">
                <a:latin typeface="Gill Sans Light" pitchFamily="124" charset="0"/>
              </a:rPr>
              <a:t>		• In some women, it may prevent the ovary from releasing an egg </a:t>
            </a:r>
          </a:p>
          <a:p>
            <a:pPr eaLnBrk="1" hangingPunct="1">
              <a:buFontTx/>
              <a:buNone/>
            </a:pPr>
            <a:endParaRPr lang="en-US" altLang="en-US" smtClean="0">
              <a:latin typeface="Gill Sans Light" pitchFamily="124" charset="0"/>
            </a:endParaRPr>
          </a:p>
          <a:p>
            <a:pPr eaLnBrk="1" hangingPunct="1">
              <a:buFontTx/>
              <a:buNone/>
            </a:pPr>
            <a:r>
              <a:rPr lang="en-US" altLang="en-US" sz="1600"/>
              <a:t>	</a:t>
            </a:r>
            <a:r>
              <a:rPr lang="en-US" altLang="en-US" sz="1600" b="1"/>
              <a:t>Failure rate: </a:t>
            </a:r>
            <a:r>
              <a:rPr lang="en-US" altLang="en-US" sz="1600">
                <a:latin typeface="Gill Sans Light" pitchFamily="124" charset="0"/>
              </a:rPr>
              <a:t>1 per 1000 women per year</a:t>
            </a:r>
          </a:p>
        </p:txBody>
      </p:sp>
      <p:sp>
        <p:nvSpPr>
          <p:cNvPr id="16388" name="AutoShape 15"/>
          <p:cNvSpPr>
            <a:spLocks noChangeArrowheads="1"/>
          </p:cNvSpPr>
          <p:nvPr/>
        </p:nvSpPr>
        <p:spPr bwMode="auto">
          <a:xfrm rot="5400000">
            <a:off x="2247900" y="12636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6389" name="AutoShape 16"/>
          <p:cNvSpPr>
            <a:spLocks noChangeArrowheads="1"/>
          </p:cNvSpPr>
          <p:nvPr/>
        </p:nvSpPr>
        <p:spPr bwMode="auto">
          <a:xfrm rot="5400000">
            <a:off x="2247900" y="33972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6390" name="AutoShape 17"/>
          <p:cNvSpPr>
            <a:spLocks noChangeArrowheads="1"/>
          </p:cNvSpPr>
          <p:nvPr/>
        </p:nvSpPr>
        <p:spPr bwMode="auto">
          <a:xfrm rot="5400000">
            <a:off x="2247900" y="49403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6391" name="Text Box 18"/>
          <p:cNvSpPr txBox="1">
            <a:spLocks noChangeArrowheads="1"/>
          </p:cNvSpPr>
          <p:nvPr/>
        </p:nvSpPr>
        <p:spPr bwMode="auto">
          <a:xfrm>
            <a:off x="2501900" y="466726"/>
            <a:ext cx="55258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t r a u t e r i n e </a:t>
            </a:r>
            <a:r>
              <a:rPr lang="en-US" altLang="en-US" sz="2600">
                <a:solidFill>
                  <a:srgbClr val="FFFFFF"/>
                </a:solidFill>
                <a:latin typeface="Gill Sans" pitchFamily="124" charset="0"/>
              </a:rPr>
              <a:t>s y s t e m ( I U S )</a:t>
            </a:r>
            <a:endParaRPr lang="en-US" altLang="en-US" sz="2600">
              <a:solidFill>
                <a:srgbClr val="FFFFFF"/>
              </a:solidFill>
              <a:latin typeface="Gill Sans Light" pitchFamily="124" charset="0"/>
            </a:endParaRPr>
          </a:p>
        </p:txBody>
      </p:sp>
      <p:pic>
        <p:nvPicPr>
          <p:cNvPr id="16392" name="Picture 20" descr="Mirenah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3926" y="5087938"/>
            <a:ext cx="1774825"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21" descr="I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0825" y="5087939"/>
            <a:ext cx="1689100" cy="17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Rectangle 22"/>
          <p:cNvSpPr>
            <a:spLocks noChangeArrowheads="1"/>
          </p:cNvSpPr>
          <p:nvPr/>
        </p:nvSpPr>
        <p:spPr bwMode="auto">
          <a:xfrm>
            <a:off x="8543925" y="5087938"/>
            <a:ext cx="1771650" cy="1770062"/>
          </a:xfrm>
          <a:prstGeom prst="rect">
            <a:avLst/>
          </a:prstGeom>
          <a:noFill/>
          <a:ln w="60325">
            <a:solidFill>
              <a:srgbClr val="F26B3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6395" name="Rectangle 23"/>
          <p:cNvSpPr>
            <a:spLocks noChangeArrowheads="1"/>
          </p:cNvSpPr>
          <p:nvPr/>
        </p:nvSpPr>
        <p:spPr bwMode="auto">
          <a:xfrm>
            <a:off x="6600825" y="5087938"/>
            <a:ext cx="1695450" cy="1770062"/>
          </a:xfrm>
          <a:prstGeom prst="rect">
            <a:avLst/>
          </a:prstGeom>
          <a:noFill/>
          <a:ln w="60325">
            <a:solidFill>
              <a:srgbClr val="F26B3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0524049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524000" y="0"/>
            <a:ext cx="9144000" cy="6858000"/>
            <a:chOff x="0" y="0"/>
            <a:chExt cx="5760" cy="4320"/>
          </a:xfrm>
        </p:grpSpPr>
        <p:grpSp>
          <p:nvGrpSpPr>
            <p:cNvPr id="17414" name="Group 3"/>
            <p:cNvGrpSpPr>
              <a:grpSpLocks/>
            </p:cNvGrpSpPr>
            <p:nvPr/>
          </p:nvGrpSpPr>
          <p:grpSpPr bwMode="auto">
            <a:xfrm>
              <a:off x="0" y="0"/>
              <a:ext cx="5760" cy="4320"/>
              <a:chOff x="0" y="0"/>
              <a:chExt cx="5760" cy="4320"/>
            </a:xfrm>
          </p:grpSpPr>
          <p:sp>
            <p:nvSpPr>
              <p:cNvPr id="17417"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7418"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7419"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7420"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7421"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7422"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7423"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7424"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7415"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7416"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1"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Long-acting contraceptive; can be left in place for up to five years</a:t>
            </a:r>
          </a:p>
          <a:p>
            <a:pPr eaLnBrk="1" hangingPunct="1">
              <a:buFontTx/>
              <a:buNone/>
            </a:pPr>
            <a:r>
              <a:rPr lang="en-US" altLang="en-US" smtClean="0">
                <a:latin typeface="Gill Sans Light" pitchFamily="124" charset="0"/>
              </a:rPr>
              <a:t>		</a:t>
            </a:r>
            <a:r>
              <a:rPr lang="en-US" altLang="en-US" smtClean="0"/>
              <a:t>2. </a:t>
            </a:r>
            <a:r>
              <a:rPr lang="en-US" altLang="en-US" smtClean="0">
                <a:latin typeface="Gill Sans Light" pitchFamily="124" charset="0"/>
              </a:rPr>
              <a:t>No daily contraceptive routine required; device provides five years of </a:t>
            </a:r>
          </a:p>
          <a:p>
            <a:pPr eaLnBrk="1" hangingPunct="1">
              <a:buFontTx/>
              <a:buNone/>
            </a:pPr>
            <a:r>
              <a:rPr lang="en-US" altLang="en-US" smtClean="0">
                <a:latin typeface="Gill Sans Light" pitchFamily="124" charset="0"/>
              </a:rPr>
              <a:t>		contraception </a:t>
            </a:r>
          </a:p>
          <a:p>
            <a:pPr eaLnBrk="1" hangingPunct="1">
              <a:buFontTx/>
              <a:buNone/>
            </a:pPr>
            <a:r>
              <a:rPr lang="en-US" altLang="en-US" smtClean="0"/>
              <a:t>		3. </a:t>
            </a:r>
            <a:r>
              <a:rPr lang="en-US" altLang="en-US" smtClean="0">
                <a:latin typeface="Gill Sans Light" pitchFamily="124" charset="0"/>
              </a:rPr>
              <a:t>Does not contain estrogen</a:t>
            </a:r>
            <a:r>
              <a:rPr lang="en-US" altLang="en-US" smtClean="0"/>
              <a:t> </a:t>
            </a:r>
          </a:p>
          <a:p>
            <a:pPr eaLnBrk="1" hangingPunct="1">
              <a:buFontTx/>
              <a:buNone/>
            </a:pPr>
            <a:r>
              <a:rPr lang="en-US" altLang="en-US" smtClean="0"/>
              <a:t>		4. </a:t>
            </a:r>
            <a:r>
              <a:rPr lang="en-US" altLang="en-US" smtClean="0">
                <a:latin typeface="Gill Sans Light" pitchFamily="124" charset="0"/>
              </a:rPr>
              <a:t>Does not interfere with intercourse</a:t>
            </a:r>
          </a:p>
          <a:p>
            <a:pPr eaLnBrk="1" hangingPunct="1">
              <a:buFontTx/>
              <a:buNone/>
            </a:pPr>
            <a:r>
              <a:rPr lang="en-US" altLang="en-US" smtClean="0">
                <a:latin typeface="Gill Sans Light" pitchFamily="124" charset="0"/>
              </a:rPr>
              <a:t>		</a:t>
            </a:r>
            <a:r>
              <a:rPr lang="en-US" altLang="en-US" smtClean="0"/>
              <a:t>5. </a:t>
            </a:r>
            <a:r>
              <a:rPr lang="en-US" altLang="en-US" smtClean="0">
                <a:latin typeface="Gill Sans Light" pitchFamily="124" charset="0"/>
              </a:rPr>
              <a:t>Regulates menstrual cycle and reduces cramps </a:t>
            </a:r>
          </a:p>
          <a:p>
            <a:pPr eaLnBrk="1" hangingPunct="1">
              <a:buFontTx/>
              <a:buNone/>
            </a:pPr>
            <a:r>
              <a:rPr lang="en-US" altLang="en-US" smtClean="0">
                <a:latin typeface="Gill Sans Light" pitchFamily="124" charset="0"/>
              </a:rPr>
              <a:t>		</a:t>
            </a:r>
            <a:r>
              <a:rPr lang="en-US" altLang="en-US" smtClean="0"/>
              <a:t>6. </a:t>
            </a:r>
            <a:r>
              <a:rPr lang="en-US" altLang="en-US" smtClean="0">
                <a:latin typeface="Gill Sans Light" pitchFamily="124" charset="0"/>
              </a:rPr>
              <a:t>May be suitable for women who are breastfeeding</a:t>
            </a:r>
            <a:endParaRPr lang="en-US" altLang="en-US" smtClean="0"/>
          </a:p>
          <a:p>
            <a:pPr eaLnBrk="1" hangingPunct="1">
              <a:buFontTx/>
              <a:buNone/>
            </a:pPr>
            <a:r>
              <a:rPr lang="en-US" altLang="en-US" smtClean="0"/>
              <a:t>		7. </a:t>
            </a:r>
            <a:r>
              <a:rPr lang="en-US" altLang="en-US" smtClean="0">
                <a:latin typeface="Gill Sans Light" pitchFamily="124" charset="0"/>
              </a:rPr>
              <a:t>May reduce pain due to endometriosis</a:t>
            </a:r>
            <a:endParaRPr lang="en-US" altLang="en-US" smtClean="0"/>
          </a:p>
          <a:p>
            <a:pPr eaLnBrk="1" hangingPunct="1">
              <a:buFontTx/>
              <a:buNone/>
            </a:pPr>
            <a:r>
              <a:rPr lang="en-US" altLang="en-US" smtClean="0"/>
              <a:t>		8. </a:t>
            </a:r>
            <a:r>
              <a:rPr lang="en-US" altLang="en-US" smtClean="0">
                <a:latin typeface="Gill Sans Light" pitchFamily="124" charset="0"/>
              </a:rPr>
              <a:t>May lower the risk of precancerous cells developing in the lining of the </a:t>
            </a:r>
            <a:br>
              <a:rPr lang="en-US" altLang="en-US" smtClean="0">
                <a:latin typeface="Gill Sans Light" pitchFamily="124" charset="0"/>
              </a:rPr>
            </a:br>
            <a:r>
              <a:rPr lang="en-US" altLang="en-US" smtClean="0">
                <a:latin typeface="Gill Sans Light" pitchFamily="124" charset="0"/>
              </a:rPr>
              <a:t>	    uterus</a:t>
            </a:r>
            <a:endParaRPr lang="en-US" altLang="en-US" smtClean="0"/>
          </a:p>
          <a:p>
            <a:pPr eaLnBrk="1" hangingPunct="1">
              <a:buFontTx/>
              <a:buNone/>
            </a:pPr>
            <a:r>
              <a:rPr lang="en-US" altLang="en-US" smtClean="0"/>
              <a:t>		9. </a:t>
            </a:r>
            <a:r>
              <a:rPr lang="en-US" altLang="en-US" smtClean="0">
                <a:latin typeface="Gill Sans Light" pitchFamily="124" charset="0"/>
              </a:rPr>
              <a:t>Some users will stop having menstrual cycles during insertion period</a:t>
            </a:r>
            <a:endParaRPr lang="en-US" altLang="en-US" smtClean="0"/>
          </a:p>
        </p:txBody>
      </p:sp>
      <p:sp>
        <p:nvSpPr>
          <p:cNvPr id="17412" name="AutoShape 1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7413" name="Text Box 17"/>
          <p:cNvSpPr txBox="1">
            <a:spLocks noChangeArrowheads="1"/>
          </p:cNvSpPr>
          <p:nvPr/>
        </p:nvSpPr>
        <p:spPr bwMode="auto">
          <a:xfrm>
            <a:off x="2501900" y="466726"/>
            <a:ext cx="55258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t r a u t e r i n e </a:t>
            </a:r>
            <a:r>
              <a:rPr lang="en-US" altLang="en-US" sz="2600">
                <a:solidFill>
                  <a:srgbClr val="FFFFFF"/>
                </a:solidFill>
                <a:latin typeface="Gill Sans" pitchFamily="124" charset="0"/>
              </a:rPr>
              <a:t>s y s t e m ( I U S )</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18954531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524000" y="0"/>
            <a:ext cx="9144000" cy="6858000"/>
            <a:chOff x="0" y="0"/>
            <a:chExt cx="5760" cy="4320"/>
          </a:xfrm>
        </p:grpSpPr>
        <p:grpSp>
          <p:nvGrpSpPr>
            <p:cNvPr id="18438" name="Group 3"/>
            <p:cNvGrpSpPr>
              <a:grpSpLocks/>
            </p:cNvGrpSpPr>
            <p:nvPr/>
          </p:nvGrpSpPr>
          <p:grpSpPr bwMode="auto">
            <a:xfrm>
              <a:off x="0" y="0"/>
              <a:ext cx="5760" cy="4320"/>
              <a:chOff x="0" y="0"/>
              <a:chExt cx="5760" cy="4320"/>
            </a:xfrm>
          </p:grpSpPr>
          <p:sp>
            <p:nvSpPr>
              <p:cNvPr id="18441"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8442"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8443"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8444"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8445"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8446"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8447"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18448"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18439"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8440"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5"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Possible side effects include irregular bleeding or spotting in the first </a:t>
            </a:r>
            <a:br>
              <a:rPr lang="en-US" altLang="en-US" smtClean="0">
                <a:latin typeface="Gill Sans Light" pitchFamily="124" charset="0"/>
              </a:rPr>
            </a:br>
            <a:r>
              <a:rPr lang="en-US" altLang="en-US" smtClean="0">
                <a:latin typeface="Gill Sans Light" pitchFamily="124" charset="0"/>
              </a:rPr>
              <a:t>              months after insertion</a:t>
            </a:r>
            <a:r>
              <a:rPr lang="en-US" altLang="en-US" smtClean="0"/>
              <a:t> </a:t>
            </a:r>
          </a:p>
          <a:p>
            <a:pPr eaLnBrk="1" hangingPunct="1">
              <a:buFontTx/>
              <a:buNone/>
            </a:pPr>
            <a:r>
              <a:rPr lang="en-US" altLang="en-US" smtClean="0"/>
              <a:t>		2. </a:t>
            </a:r>
            <a:r>
              <a:rPr lang="en-US" altLang="en-US" smtClean="0">
                <a:latin typeface="Gill Sans Light" pitchFamily="124" charset="0"/>
              </a:rPr>
              <a:t>Perforation of the uterus may occur at the time of insertion, but this is </a:t>
            </a:r>
            <a:br>
              <a:rPr lang="en-US" altLang="en-US" smtClean="0">
                <a:latin typeface="Gill Sans Light" pitchFamily="124" charset="0"/>
              </a:rPr>
            </a:br>
            <a:r>
              <a:rPr lang="en-US" altLang="en-US" smtClean="0">
                <a:latin typeface="Gill Sans Light" pitchFamily="124" charset="0"/>
              </a:rPr>
              <a:t>              rare</a:t>
            </a:r>
            <a:r>
              <a:rPr lang="en-US" altLang="en-US" smtClean="0"/>
              <a:t> </a:t>
            </a:r>
          </a:p>
          <a:p>
            <a:pPr eaLnBrk="1" hangingPunct="1">
              <a:buFontTx/>
              <a:buNone/>
            </a:pPr>
            <a:r>
              <a:rPr lang="en-US" altLang="en-US" smtClean="0"/>
              <a:t>		3. </a:t>
            </a:r>
            <a:r>
              <a:rPr lang="en-US" altLang="en-US" smtClean="0">
                <a:latin typeface="Gill Sans Light" pitchFamily="124" charset="0"/>
              </a:rPr>
              <a:t>May be expelled from the uterus, which happens with 6% of IUS users</a:t>
            </a:r>
            <a:r>
              <a:rPr lang="en-US" altLang="en-US" smtClean="0"/>
              <a:t>  </a:t>
            </a:r>
          </a:p>
          <a:p>
            <a:pPr eaLnBrk="1" hangingPunct="1">
              <a:buFontTx/>
              <a:buNone/>
            </a:pPr>
            <a:r>
              <a:rPr lang="en-US" altLang="en-US" smtClean="0"/>
              <a:t>		4. </a:t>
            </a:r>
            <a:r>
              <a:rPr lang="en-US" altLang="en-US" smtClean="0">
                <a:latin typeface="Gill Sans Light" pitchFamily="124" charset="0"/>
              </a:rPr>
              <a:t>Does not protect against STIs </a:t>
            </a:r>
          </a:p>
          <a:p>
            <a:pPr eaLnBrk="1" hangingPunct="1">
              <a:buFontTx/>
              <a:buNone/>
            </a:pPr>
            <a:r>
              <a:rPr lang="en-US" altLang="en-US" smtClean="0"/>
              <a:t>		5. </a:t>
            </a:r>
            <a:r>
              <a:rPr lang="en-US" altLang="en-US" smtClean="0">
                <a:latin typeface="Gill Sans Light" pitchFamily="124" charset="0"/>
              </a:rPr>
              <a:t>Requires a physician for insertion and removal</a:t>
            </a:r>
          </a:p>
        </p:txBody>
      </p:sp>
      <p:sp>
        <p:nvSpPr>
          <p:cNvPr id="18436" name="AutoShape 1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18437" name="Text Box 17"/>
          <p:cNvSpPr txBox="1">
            <a:spLocks noChangeArrowheads="1"/>
          </p:cNvSpPr>
          <p:nvPr/>
        </p:nvSpPr>
        <p:spPr bwMode="auto">
          <a:xfrm>
            <a:off x="2501900" y="466726"/>
            <a:ext cx="55258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t r a u t e r i n e </a:t>
            </a:r>
            <a:r>
              <a:rPr lang="en-US" altLang="en-US" sz="2600">
                <a:solidFill>
                  <a:srgbClr val="FFFFFF"/>
                </a:solidFill>
                <a:latin typeface="Gill Sans" pitchFamily="124" charset="0"/>
              </a:rPr>
              <a:t>s y s t e m ( I U S )</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240790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524000" y="0"/>
            <a:ext cx="9144000" cy="1066800"/>
          </a:xfrm>
          <a:prstGeom prst="rect">
            <a:avLst/>
          </a:prstGeom>
          <a:solidFill>
            <a:srgbClr val="E7A83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grpSp>
        <p:nvGrpSpPr>
          <p:cNvPr id="19459" name="Group 4"/>
          <p:cNvGrpSpPr>
            <a:grpSpLocks/>
          </p:cNvGrpSpPr>
          <p:nvPr/>
        </p:nvGrpSpPr>
        <p:grpSpPr bwMode="auto">
          <a:xfrm>
            <a:off x="8229600" y="104776"/>
            <a:ext cx="2338388" cy="409575"/>
            <a:chOff x="4074" y="318"/>
            <a:chExt cx="1473" cy="258"/>
          </a:xfrm>
        </p:grpSpPr>
        <p:sp>
          <p:nvSpPr>
            <p:cNvPr id="19468" name="Text Box 5"/>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19469" name="Picture 6"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0" name="Line 7"/>
          <p:cNvSpPr>
            <a:spLocks noChangeShapeType="1"/>
          </p:cNvSpPr>
          <p:nvPr/>
        </p:nvSpPr>
        <p:spPr bwMode="auto">
          <a:xfrm>
            <a:off x="1524000" y="1066800"/>
            <a:ext cx="9144000" cy="0"/>
          </a:xfrm>
          <a:prstGeom prst="line">
            <a:avLst/>
          </a:prstGeom>
          <a:noFill/>
          <a:ln w="69850">
            <a:solidFill>
              <a:srgbClr val="B1B1B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19461" name="Text Box 8"/>
          <p:cNvSpPr txBox="1">
            <a:spLocks noChangeArrowheads="1"/>
          </p:cNvSpPr>
          <p:nvPr/>
        </p:nvSpPr>
        <p:spPr bwMode="auto">
          <a:xfrm>
            <a:off x="2111376" y="525463"/>
            <a:ext cx="5641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pitchFamily="124" charset="0"/>
              </a:rPr>
              <a:t>Side-Effects </a:t>
            </a:r>
            <a:r>
              <a:rPr lang="en-US" altLang="en-US">
                <a:solidFill>
                  <a:srgbClr val="FFFFFF"/>
                </a:solidFill>
                <a:latin typeface="Gill Sans Light" pitchFamily="124" charset="0"/>
              </a:rPr>
              <a:t>of Hormonal Contraception </a:t>
            </a:r>
          </a:p>
        </p:txBody>
      </p:sp>
      <p:sp>
        <p:nvSpPr>
          <p:cNvPr id="19462" name="Rectangle 9"/>
          <p:cNvSpPr>
            <a:spLocks noGrp="1" noChangeArrowheads="1"/>
          </p:cNvSpPr>
          <p:nvPr>
            <p:ph type="body" idx="1"/>
          </p:nvPr>
        </p:nvSpPr>
        <p:spPr>
          <a:xfrm>
            <a:off x="2208213" y="1341438"/>
            <a:ext cx="8229600" cy="4114800"/>
          </a:xfrm>
          <a:noFill/>
        </p:spPr>
        <p:txBody>
          <a:bodyPr/>
          <a:lstStyle/>
          <a:p>
            <a:pPr eaLnBrk="1" hangingPunct="1">
              <a:buFontTx/>
              <a:buNone/>
            </a:pPr>
            <a:r>
              <a:rPr lang="en-US" altLang="en-US" sz="1500"/>
              <a:t>	</a:t>
            </a:r>
            <a:r>
              <a:rPr lang="en-CA" altLang="en-US" smtClean="0"/>
              <a:t>Side</a:t>
            </a:r>
            <a:r>
              <a:rPr lang="en-CA" altLang="en-US" b="1" smtClean="0"/>
              <a:t> </a:t>
            </a:r>
            <a:r>
              <a:rPr lang="en-CA" altLang="en-US" smtClean="0"/>
              <a:t>effects that may occur </a:t>
            </a:r>
            <a:r>
              <a:rPr lang="en-CA" altLang="en-US" b="1" smtClean="0"/>
              <a:t>during the first few months </a:t>
            </a:r>
            <a:r>
              <a:rPr lang="en-CA" altLang="en-US" smtClean="0"/>
              <a:t>on hormonal contraception include :</a:t>
            </a:r>
          </a:p>
          <a:p>
            <a:pPr eaLnBrk="1" hangingPunct="1">
              <a:buFontTx/>
              <a:buNone/>
            </a:pPr>
            <a:endParaRPr lang="en-CA" altLang="en-US" smtClean="0"/>
          </a:p>
          <a:p>
            <a:pPr lvl="1" eaLnBrk="1" hangingPunct="1">
              <a:buSzPct val="65000"/>
              <a:buFont typeface="Wingdings" panose="05000000000000000000" pitchFamily="2" charset="2"/>
              <a:buChar char="§"/>
            </a:pPr>
            <a:r>
              <a:rPr lang="en-CA" altLang="en-US" smtClean="0"/>
              <a:t>irregular bleeding, spotting </a:t>
            </a:r>
          </a:p>
          <a:p>
            <a:pPr lvl="1" eaLnBrk="1" hangingPunct="1">
              <a:buSzPct val="65000"/>
              <a:buFont typeface="Wingdings" panose="05000000000000000000" pitchFamily="2" charset="2"/>
              <a:buChar char="§"/>
            </a:pPr>
            <a:r>
              <a:rPr lang="en-CA" altLang="en-US" smtClean="0"/>
              <a:t>nausea </a:t>
            </a:r>
          </a:p>
          <a:p>
            <a:pPr lvl="1" eaLnBrk="1" hangingPunct="1">
              <a:buSzPct val="65000"/>
              <a:buFont typeface="Wingdings" panose="05000000000000000000" pitchFamily="2" charset="2"/>
              <a:buChar char="§"/>
            </a:pPr>
            <a:r>
              <a:rPr lang="en-CA" altLang="en-US" smtClean="0"/>
              <a:t>mood swings </a:t>
            </a:r>
          </a:p>
          <a:p>
            <a:pPr lvl="1" eaLnBrk="1" hangingPunct="1">
              <a:buSzPct val="65000"/>
              <a:buFont typeface="Wingdings" panose="05000000000000000000" pitchFamily="2" charset="2"/>
              <a:buChar char="§"/>
            </a:pPr>
            <a:r>
              <a:rPr lang="en-CA" altLang="en-US" smtClean="0"/>
              <a:t>bloating  </a:t>
            </a:r>
          </a:p>
          <a:p>
            <a:pPr lvl="1" eaLnBrk="1" hangingPunct="1">
              <a:buSzPct val="65000"/>
              <a:buFont typeface="Wingdings" panose="05000000000000000000" pitchFamily="2" charset="2"/>
              <a:buChar char="§"/>
            </a:pPr>
            <a:r>
              <a:rPr lang="en-CA" altLang="en-US" smtClean="0"/>
              <a:t>breast tenderness </a:t>
            </a:r>
          </a:p>
          <a:p>
            <a:pPr lvl="1" eaLnBrk="1" hangingPunct="1">
              <a:buSzPct val="65000"/>
              <a:buFont typeface="Wingdings" panose="05000000000000000000" pitchFamily="2" charset="2"/>
              <a:buChar char="§"/>
            </a:pPr>
            <a:r>
              <a:rPr lang="en-CA" altLang="en-US" smtClean="0"/>
              <a:t>headaches</a:t>
            </a:r>
          </a:p>
          <a:p>
            <a:pPr eaLnBrk="1" hangingPunct="1">
              <a:buFontTx/>
              <a:buNone/>
            </a:pPr>
            <a:endParaRPr lang="en-US" altLang="en-US" smtClean="0"/>
          </a:p>
        </p:txBody>
      </p:sp>
      <p:sp>
        <p:nvSpPr>
          <p:cNvPr id="19463" name="AutoShape 10"/>
          <p:cNvSpPr>
            <a:spLocks noChangeArrowheads="1"/>
          </p:cNvSpPr>
          <p:nvPr/>
        </p:nvSpPr>
        <p:spPr bwMode="auto">
          <a:xfrm rot="5400000">
            <a:off x="2241550" y="1379538"/>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pic>
        <p:nvPicPr>
          <p:cNvPr id="19464" name="Picture 17" descr="OC-ill"/>
          <p:cNvPicPr>
            <a:picLocks noChangeAspect="1" noChangeArrowheads="1"/>
          </p:cNvPicPr>
          <p:nvPr/>
        </p:nvPicPr>
        <p:blipFill>
          <a:blip r:embed="rId4">
            <a:extLst>
              <a:ext uri="{28A0092B-C50C-407E-A947-70E740481C1C}">
                <a14:useLocalDpi xmlns:a14="http://schemas.microsoft.com/office/drawing/2010/main" val="0"/>
              </a:ext>
            </a:extLst>
          </a:blip>
          <a:srcRect b="5623"/>
          <a:stretch>
            <a:fillRect/>
          </a:stretch>
        </p:blipFill>
        <p:spPr bwMode="auto">
          <a:xfrm>
            <a:off x="3719514" y="5499100"/>
            <a:ext cx="2160587"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19" descr="ring-i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1050" y="5499100"/>
            <a:ext cx="203993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20" descr="patch-ill"/>
          <p:cNvPicPr>
            <a:picLocks noChangeAspect="1" noChangeArrowheads="1"/>
          </p:cNvPicPr>
          <p:nvPr/>
        </p:nvPicPr>
        <p:blipFill>
          <a:blip r:embed="rId6">
            <a:extLst>
              <a:ext uri="{28A0092B-C50C-407E-A947-70E740481C1C}">
                <a14:useLocalDpi xmlns:a14="http://schemas.microsoft.com/office/drawing/2010/main" val="0"/>
              </a:ext>
            </a:extLst>
          </a:blip>
          <a:srcRect b="11258"/>
          <a:stretch>
            <a:fillRect/>
          </a:stretch>
        </p:blipFill>
        <p:spPr bwMode="auto">
          <a:xfrm>
            <a:off x="6096000" y="5581650"/>
            <a:ext cx="215900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21" descr="Depo-il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5499100"/>
            <a:ext cx="203993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9758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algn="l" eaLnBrk="1" hangingPunct="1"/>
            <a:endParaRPr lang="en-US" altLang="en-US" sz="2800" u="sng" dirty="0"/>
          </a:p>
        </p:txBody>
      </p:sp>
      <p:sp>
        <p:nvSpPr>
          <p:cNvPr id="3" name="Content Placeholder 2"/>
          <p:cNvSpPr>
            <a:spLocks noGrp="1"/>
          </p:cNvSpPr>
          <p:nvPr>
            <p:ph idx="1"/>
          </p:nvPr>
        </p:nvSpPr>
        <p:spPr/>
        <p:txBody>
          <a:bodyPr>
            <a:normAutofit fontScale="77500" lnSpcReduction="20000"/>
          </a:bodyPr>
          <a:lstStyle/>
          <a:p>
            <a:pPr eaLnBrk="1" hangingPunct="1">
              <a:defRPr/>
            </a:pPr>
            <a:r>
              <a:rPr lang="en-CA" sz="2800" dirty="0"/>
              <a:t>There are many methods of contraception that prevent pregnancy from occurring</a:t>
            </a:r>
          </a:p>
          <a:p>
            <a:pPr marL="0" indent="0">
              <a:buNone/>
              <a:defRPr/>
            </a:pPr>
            <a:endParaRPr lang="en-CA" sz="2800" dirty="0"/>
          </a:p>
          <a:p>
            <a:pPr marL="0" indent="0">
              <a:buNone/>
              <a:defRPr/>
            </a:pPr>
            <a:r>
              <a:rPr lang="en-CA" sz="2800" dirty="0"/>
              <a:t>Example</a:t>
            </a:r>
          </a:p>
          <a:p>
            <a:pPr marL="0" indent="0">
              <a:buNone/>
              <a:defRPr/>
            </a:pPr>
            <a:r>
              <a:rPr lang="en-CA" sz="2800" dirty="0"/>
              <a:t>	condoms</a:t>
            </a:r>
          </a:p>
          <a:p>
            <a:pPr marL="0" indent="0">
              <a:buNone/>
              <a:defRPr/>
            </a:pPr>
            <a:r>
              <a:rPr lang="en-CA" sz="2800" dirty="0"/>
              <a:t>	oral contraceptive pill</a:t>
            </a:r>
          </a:p>
          <a:p>
            <a:pPr marL="0" indent="0">
              <a:buNone/>
              <a:defRPr/>
            </a:pPr>
            <a:r>
              <a:rPr lang="en-CA" sz="2800" dirty="0"/>
              <a:t>	contraceptive injections</a:t>
            </a:r>
          </a:p>
          <a:p>
            <a:pPr marL="0" indent="0">
              <a:buNone/>
              <a:defRPr/>
            </a:pPr>
            <a:r>
              <a:rPr lang="en-CA" sz="2800" dirty="0"/>
              <a:t>	intrauterine device</a:t>
            </a:r>
          </a:p>
          <a:p>
            <a:pPr marL="0" indent="0">
              <a:buNone/>
              <a:defRPr/>
            </a:pPr>
            <a:r>
              <a:rPr lang="en-CA" sz="2800" dirty="0"/>
              <a:t>	sterilization</a:t>
            </a:r>
          </a:p>
          <a:p>
            <a:pPr marL="0" indent="0">
              <a:buNone/>
              <a:defRPr/>
            </a:pPr>
            <a:endParaRPr lang="en-CA" sz="2800" dirty="0"/>
          </a:p>
          <a:p>
            <a:pPr eaLnBrk="1" hangingPunct="1">
              <a:defRPr/>
            </a:pPr>
            <a:endParaRPr lang="en-US" dirty="0"/>
          </a:p>
        </p:txBody>
      </p:sp>
    </p:spTree>
    <p:extLst>
      <p:ext uri="{BB962C8B-B14F-4D97-AF65-F5344CB8AC3E}">
        <p14:creationId xmlns:p14="http://schemas.microsoft.com/office/powerpoint/2010/main" val="3060590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524000" y="0"/>
            <a:ext cx="9144000" cy="1066800"/>
          </a:xfrm>
          <a:prstGeom prst="rect">
            <a:avLst/>
          </a:prstGeom>
          <a:solidFill>
            <a:srgbClr val="E7A83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grpSp>
        <p:nvGrpSpPr>
          <p:cNvPr id="20483" name="Group 3"/>
          <p:cNvGrpSpPr>
            <a:grpSpLocks/>
          </p:cNvGrpSpPr>
          <p:nvPr/>
        </p:nvGrpSpPr>
        <p:grpSpPr bwMode="auto">
          <a:xfrm>
            <a:off x="8229600" y="104776"/>
            <a:ext cx="2338388" cy="409575"/>
            <a:chOff x="4074" y="318"/>
            <a:chExt cx="1473" cy="258"/>
          </a:xfrm>
        </p:grpSpPr>
        <p:sp>
          <p:nvSpPr>
            <p:cNvPr id="20490" name="Text Box 4"/>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0491" name="Picture 5"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4" name="Line 6"/>
          <p:cNvSpPr>
            <a:spLocks noChangeShapeType="1"/>
          </p:cNvSpPr>
          <p:nvPr/>
        </p:nvSpPr>
        <p:spPr bwMode="auto">
          <a:xfrm>
            <a:off x="1524000" y="1066800"/>
            <a:ext cx="9144000" cy="0"/>
          </a:xfrm>
          <a:prstGeom prst="line">
            <a:avLst/>
          </a:prstGeom>
          <a:noFill/>
          <a:ln w="69850">
            <a:solidFill>
              <a:srgbClr val="B1B1B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20485" name="Text Box 7"/>
          <p:cNvSpPr txBox="1">
            <a:spLocks noChangeArrowheads="1"/>
          </p:cNvSpPr>
          <p:nvPr/>
        </p:nvSpPr>
        <p:spPr bwMode="auto">
          <a:xfrm>
            <a:off x="2111376" y="525463"/>
            <a:ext cx="5641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pitchFamily="124" charset="0"/>
              </a:rPr>
              <a:t>Side-Effects </a:t>
            </a:r>
            <a:r>
              <a:rPr lang="en-US" altLang="en-US">
                <a:solidFill>
                  <a:srgbClr val="FFFFFF"/>
                </a:solidFill>
                <a:latin typeface="Gill Sans Light" pitchFamily="124" charset="0"/>
              </a:rPr>
              <a:t>of Hormonal Contraception </a:t>
            </a:r>
          </a:p>
        </p:txBody>
      </p:sp>
      <p:sp>
        <p:nvSpPr>
          <p:cNvPr id="20486" name="Rectangle 8"/>
          <p:cNvSpPr>
            <a:spLocks noGrp="1" noChangeArrowheads="1"/>
          </p:cNvSpPr>
          <p:nvPr>
            <p:ph type="body" idx="1"/>
          </p:nvPr>
        </p:nvSpPr>
        <p:spPr>
          <a:xfrm>
            <a:off x="2208213" y="1341438"/>
            <a:ext cx="8229600" cy="4114800"/>
          </a:xfrm>
          <a:noFill/>
        </p:spPr>
        <p:txBody>
          <a:bodyPr/>
          <a:lstStyle/>
          <a:p>
            <a:pPr eaLnBrk="1" hangingPunct="1">
              <a:buFontTx/>
              <a:buNone/>
            </a:pPr>
            <a:r>
              <a:rPr lang="en-US" altLang="en-US" sz="1500"/>
              <a:t>	</a:t>
            </a:r>
            <a:r>
              <a:rPr lang="en-CA" altLang="en-US" b="1" smtClean="0"/>
              <a:t>Reason:</a:t>
            </a:r>
          </a:p>
          <a:p>
            <a:pPr lvl="1" eaLnBrk="1" hangingPunct="1">
              <a:buSzPct val="65000"/>
              <a:buFont typeface="Wingdings" panose="05000000000000000000" pitchFamily="2" charset="2"/>
              <a:buChar char="§"/>
            </a:pPr>
            <a:r>
              <a:rPr lang="en-CA" altLang="en-US" smtClean="0"/>
              <a:t>Your body is getting used to birth control</a:t>
            </a:r>
          </a:p>
          <a:p>
            <a:pPr lvl="1" eaLnBrk="1" hangingPunct="1">
              <a:buSzPct val="65000"/>
              <a:buFont typeface="Wingdings" panose="05000000000000000000" pitchFamily="2" charset="2"/>
              <a:buChar char="§"/>
            </a:pPr>
            <a:r>
              <a:rPr lang="en-CA" altLang="en-US" smtClean="0"/>
              <a:t>Fluctuating hormone levels when you start</a:t>
            </a:r>
          </a:p>
          <a:p>
            <a:pPr eaLnBrk="1" hangingPunct="1">
              <a:buFontTx/>
              <a:buChar char="-"/>
            </a:pPr>
            <a:endParaRPr lang="en-CA" altLang="en-US" smtClean="0"/>
          </a:p>
          <a:p>
            <a:pPr eaLnBrk="1" hangingPunct="1">
              <a:buFontTx/>
              <a:buNone/>
            </a:pPr>
            <a:r>
              <a:rPr lang="en-CA" altLang="en-US" b="1" smtClean="0"/>
              <a:t>	When will it stop?</a:t>
            </a:r>
          </a:p>
          <a:p>
            <a:pPr lvl="1" eaLnBrk="1" hangingPunct="1">
              <a:buSzPct val="65000"/>
              <a:buFont typeface="Wingdings" panose="05000000000000000000" pitchFamily="2" charset="2"/>
              <a:buChar char="§"/>
            </a:pPr>
            <a:r>
              <a:rPr lang="en-CA" altLang="en-US" smtClean="0"/>
              <a:t>Most symptoms are normal and will decrease or stop in the first 2-3 months.</a:t>
            </a:r>
          </a:p>
          <a:p>
            <a:pPr eaLnBrk="1" hangingPunct="1">
              <a:buFontTx/>
              <a:buNone/>
            </a:pPr>
            <a:endParaRPr lang="en-CA" altLang="en-US" smtClean="0"/>
          </a:p>
          <a:p>
            <a:pPr eaLnBrk="1" hangingPunct="1">
              <a:buFontTx/>
              <a:buNone/>
            </a:pPr>
            <a:r>
              <a:rPr lang="en-CA" altLang="en-US" b="1" smtClean="0"/>
              <a:t>	If they bother you or don’t get better:</a:t>
            </a:r>
          </a:p>
          <a:p>
            <a:pPr lvl="1" eaLnBrk="1" hangingPunct="1">
              <a:buSzPct val="65000"/>
              <a:buFont typeface="Wingdings" panose="05000000000000000000" pitchFamily="2" charset="2"/>
              <a:buChar char="§"/>
            </a:pPr>
            <a:r>
              <a:rPr lang="en-CA" altLang="en-US" smtClean="0"/>
              <a:t>Talk to your healthcare provider </a:t>
            </a:r>
          </a:p>
          <a:p>
            <a:pPr lvl="1" eaLnBrk="1" hangingPunct="1">
              <a:buSzPct val="65000"/>
              <a:buFont typeface="Wingdings" panose="05000000000000000000" pitchFamily="2" charset="2"/>
              <a:buChar char="§"/>
            </a:pPr>
            <a:r>
              <a:rPr lang="en-CA" altLang="en-US" smtClean="0"/>
              <a:t>There might be a method that’s better suited for you.</a:t>
            </a:r>
            <a:endParaRPr lang="en-US" altLang="en-US" smtClean="0"/>
          </a:p>
          <a:p>
            <a:pPr eaLnBrk="1" hangingPunct="1">
              <a:buFontTx/>
              <a:buNone/>
            </a:pPr>
            <a:endParaRPr lang="en-US" altLang="en-US" smtClean="0"/>
          </a:p>
        </p:txBody>
      </p:sp>
      <p:sp>
        <p:nvSpPr>
          <p:cNvPr id="20487" name="AutoShape 9"/>
          <p:cNvSpPr>
            <a:spLocks noChangeArrowheads="1"/>
          </p:cNvSpPr>
          <p:nvPr/>
        </p:nvSpPr>
        <p:spPr bwMode="auto">
          <a:xfrm rot="5400000">
            <a:off x="2241550" y="1379538"/>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0488" name="AutoShape 10"/>
          <p:cNvSpPr>
            <a:spLocks noChangeArrowheads="1"/>
          </p:cNvSpPr>
          <p:nvPr/>
        </p:nvSpPr>
        <p:spPr bwMode="auto">
          <a:xfrm rot="5400000">
            <a:off x="2170113" y="26035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0489" name="AutoShape 11"/>
          <p:cNvSpPr>
            <a:spLocks noChangeArrowheads="1"/>
          </p:cNvSpPr>
          <p:nvPr/>
        </p:nvSpPr>
        <p:spPr bwMode="auto">
          <a:xfrm rot="5400000">
            <a:off x="2170113" y="3538538"/>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3436958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524000" y="0"/>
            <a:ext cx="9144000" cy="1066800"/>
          </a:xfrm>
          <a:prstGeom prst="rect">
            <a:avLst/>
          </a:prstGeom>
          <a:solidFill>
            <a:srgbClr val="E7A83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grpSp>
        <p:nvGrpSpPr>
          <p:cNvPr id="21507" name="Group 4"/>
          <p:cNvGrpSpPr>
            <a:grpSpLocks/>
          </p:cNvGrpSpPr>
          <p:nvPr/>
        </p:nvGrpSpPr>
        <p:grpSpPr bwMode="auto">
          <a:xfrm>
            <a:off x="8229600" y="104776"/>
            <a:ext cx="2338388" cy="409575"/>
            <a:chOff x="4074" y="318"/>
            <a:chExt cx="1473" cy="258"/>
          </a:xfrm>
        </p:grpSpPr>
        <p:sp>
          <p:nvSpPr>
            <p:cNvPr id="21513" name="Text Box 5"/>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1514" name="Picture 6"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08" name="Line 7"/>
          <p:cNvSpPr>
            <a:spLocks noChangeShapeType="1"/>
          </p:cNvSpPr>
          <p:nvPr/>
        </p:nvSpPr>
        <p:spPr bwMode="auto">
          <a:xfrm>
            <a:off x="1524000" y="1066800"/>
            <a:ext cx="9144000" cy="0"/>
          </a:xfrm>
          <a:prstGeom prst="line">
            <a:avLst/>
          </a:prstGeom>
          <a:noFill/>
          <a:ln w="69850">
            <a:solidFill>
              <a:srgbClr val="B1B1B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21509" name="Text Box 8"/>
          <p:cNvSpPr txBox="1">
            <a:spLocks noChangeArrowheads="1"/>
          </p:cNvSpPr>
          <p:nvPr/>
        </p:nvSpPr>
        <p:spPr bwMode="auto">
          <a:xfrm>
            <a:off x="2111376" y="525463"/>
            <a:ext cx="80184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pitchFamily="124" charset="0"/>
              </a:rPr>
              <a:t>Myths </a:t>
            </a:r>
            <a:r>
              <a:rPr lang="en-US" altLang="en-US">
                <a:solidFill>
                  <a:srgbClr val="FFFFFF"/>
                </a:solidFill>
                <a:latin typeface="Gill Sans Light" pitchFamily="124" charset="0"/>
              </a:rPr>
              <a:t>and Misconceptions about Hormonal Contraception</a:t>
            </a:r>
          </a:p>
        </p:txBody>
      </p:sp>
      <p:sp>
        <p:nvSpPr>
          <p:cNvPr id="21510" name="Rectangle 12"/>
          <p:cNvSpPr>
            <a:spLocks noGrp="1" noChangeArrowheads="1"/>
          </p:cNvSpPr>
          <p:nvPr>
            <p:ph type="body" idx="1"/>
          </p:nvPr>
        </p:nvSpPr>
        <p:spPr>
          <a:xfrm>
            <a:off x="2208213" y="1412875"/>
            <a:ext cx="8229600" cy="4114800"/>
          </a:xfrm>
          <a:noFill/>
        </p:spPr>
        <p:txBody>
          <a:bodyPr/>
          <a:lstStyle/>
          <a:p>
            <a:pPr eaLnBrk="1" hangingPunct="1">
              <a:buFontTx/>
              <a:buNone/>
            </a:pPr>
            <a:r>
              <a:rPr lang="en-US" altLang="en-US" sz="1500"/>
              <a:t>	</a:t>
            </a:r>
            <a:r>
              <a:rPr lang="en-US" altLang="en-US" smtClean="0"/>
              <a:t>Common </a:t>
            </a:r>
            <a:r>
              <a:rPr lang="en-US" altLang="en-US" b="1" smtClean="0"/>
              <a:t>myths and misconceptions</a:t>
            </a:r>
            <a:endParaRPr lang="en-US" altLang="en-US" smtClean="0"/>
          </a:p>
          <a:p>
            <a:pPr eaLnBrk="1" hangingPunct="1">
              <a:buFontTx/>
              <a:buNone/>
            </a:pPr>
            <a:r>
              <a:rPr lang="en-US" altLang="en-US" sz="1500"/>
              <a:t>		</a:t>
            </a:r>
            <a:endParaRPr lang="fr-CA" altLang="en-US" smtClean="0">
              <a:latin typeface="Gill Sans Light" pitchFamily="124" charset="0"/>
            </a:endParaRPr>
          </a:p>
          <a:p>
            <a:pPr lvl="1" eaLnBrk="1" hangingPunct="1">
              <a:buSzPct val="65000"/>
              <a:buFont typeface="Wingdings" panose="05000000000000000000" pitchFamily="2" charset="2"/>
              <a:buChar char="§"/>
            </a:pPr>
            <a:r>
              <a:rPr lang="en-US" altLang="en-US" smtClean="0"/>
              <a:t>Causes weight gain</a:t>
            </a:r>
          </a:p>
          <a:p>
            <a:pPr lvl="1" eaLnBrk="1" hangingPunct="1">
              <a:buSzPct val="65000"/>
              <a:buFont typeface="Wingdings" panose="05000000000000000000" pitchFamily="2" charset="2"/>
              <a:buChar char="§"/>
            </a:pPr>
            <a:r>
              <a:rPr lang="fr-CA" altLang="en-US" smtClean="0"/>
              <a:t>Causes acne</a:t>
            </a:r>
            <a:endParaRPr lang="en-US" altLang="en-US" smtClean="0"/>
          </a:p>
          <a:p>
            <a:pPr lvl="1" eaLnBrk="1" hangingPunct="1">
              <a:buSzPct val="65000"/>
              <a:buFont typeface="Wingdings" panose="05000000000000000000" pitchFamily="2" charset="2"/>
              <a:buChar char="§"/>
            </a:pPr>
            <a:r>
              <a:rPr lang="en-US" altLang="en-US" smtClean="0"/>
              <a:t>Causes infertility</a:t>
            </a:r>
          </a:p>
          <a:p>
            <a:pPr lvl="1" eaLnBrk="1" hangingPunct="1">
              <a:buSzPct val="65000"/>
              <a:buFont typeface="Wingdings" panose="05000000000000000000" pitchFamily="2" charset="2"/>
              <a:buChar char="§"/>
            </a:pPr>
            <a:r>
              <a:rPr lang="en-US" altLang="en-US" smtClean="0"/>
              <a:t>Causes birth defects</a:t>
            </a:r>
          </a:p>
          <a:p>
            <a:pPr lvl="1" eaLnBrk="1" hangingPunct="1">
              <a:buSzPct val="65000"/>
              <a:buFont typeface="Wingdings" panose="05000000000000000000" pitchFamily="2" charset="2"/>
              <a:buChar char="§"/>
            </a:pPr>
            <a:r>
              <a:rPr lang="fr-CA" altLang="en-US" smtClean="0"/>
              <a:t>Should take a break from time to </a:t>
            </a:r>
            <a:br>
              <a:rPr lang="fr-CA" altLang="en-US" smtClean="0"/>
            </a:br>
            <a:r>
              <a:rPr lang="fr-CA" altLang="en-US" smtClean="0"/>
              <a:t>time</a:t>
            </a:r>
          </a:p>
          <a:p>
            <a:pPr lvl="1" eaLnBrk="1" hangingPunct="1">
              <a:buSzPct val="65000"/>
              <a:buFont typeface="Wingdings" panose="05000000000000000000" pitchFamily="2" charset="2"/>
              <a:buChar char="§"/>
            </a:pPr>
            <a:r>
              <a:rPr lang="en-US" altLang="en-US" smtClean="0"/>
              <a:t>Smokers should not be taking it</a:t>
            </a:r>
          </a:p>
          <a:p>
            <a:pPr lvl="1" eaLnBrk="1" hangingPunct="1">
              <a:buSzPct val="65000"/>
              <a:buFont typeface="Wingdings" panose="05000000000000000000" pitchFamily="2" charset="2"/>
              <a:buChar char="§"/>
            </a:pPr>
            <a:r>
              <a:rPr lang="en-US" altLang="en-US" smtClean="0"/>
              <a:t>Women over age 35 should not </a:t>
            </a:r>
            <a:br>
              <a:rPr lang="en-US" altLang="en-US" smtClean="0"/>
            </a:br>
            <a:r>
              <a:rPr lang="en-US" altLang="en-US" smtClean="0"/>
              <a:t>take the Pill</a:t>
            </a:r>
          </a:p>
          <a:p>
            <a:pPr lvl="1" eaLnBrk="1" hangingPunct="1">
              <a:buSzPct val="65000"/>
              <a:buFont typeface="Wingdings" panose="05000000000000000000" pitchFamily="2" charset="2"/>
              <a:buChar char="§"/>
            </a:pPr>
            <a:r>
              <a:rPr lang="fr-CA" altLang="en-US" smtClean="0"/>
              <a:t>No need for condoms if you’re on the Pill</a:t>
            </a:r>
            <a:endParaRPr lang="en-US" altLang="en-US" b="1" smtClean="0"/>
          </a:p>
          <a:p>
            <a:pPr eaLnBrk="1" hangingPunct="1">
              <a:buFontTx/>
              <a:buNone/>
            </a:pPr>
            <a:endParaRPr lang="en-US" altLang="en-US" smtClean="0"/>
          </a:p>
        </p:txBody>
      </p:sp>
      <p:sp>
        <p:nvSpPr>
          <p:cNvPr id="21511" name="AutoShape 13"/>
          <p:cNvSpPr>
            <a:spLocks noChangeArrowheads="1"/>
          </p:cNvSpPr>
          <p:nvPr/>
        </p:nvSpPr>
        <p:spPr bwMode="auto">
          <a:xfrm rot="5400000">
            <a:off x="2241550" y="1450975"/>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pic>
        <p:nvPicPr>
          <p:cNvPr id="21512" name="Picture 14"/>
          <p:cNvPicPr>
            <a:picLocks noChangeAspect="1" noChangeArrowheads="1"/>
          </p:cNvPicPr>
          <p:nvPr/>
        </p:nvPicPr>
        <p:blipFill>
          <a:blip r:embed="rId4">
            <a:extLst>
              <a:ext uri="{28A0092B-C50C-407E-A947-70E740481C1C}">
                <a14:useLocalDpi xmlns:a14="http://schemas.microsoft.com/office/drawing/2010/main" val="0"/>
              </a:ext>
            </a:extLst>
          </a:blip>
          <a:srcRect l="4964" t="16536" r="3125" b="13585"/>
          <a:stretch>
            <a:fillRect/>
          </a:stretch>
        </p:blipFill>
        <p:spPr bwMode="auto">
          <a:xfrm>
            <a:off x="6383339" y="2133600"/>
            <a:ext cx="4033837" cy="2300288"/>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3504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524000" y="0"/>
            <a:ext cx="9144000" cy="6858000"/>
          </a:xfrm>
          <a:prstGeom prst="rect">
            <a:avLst/>
          </a:prstGeom>
          <a:solidFill>
            <a:srgbClr val="E0936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2531" name="AutoShape 5"/>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2532" name="Rectangle 6"/>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2533" name="Rectangle 7"/>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2534" name="AutoShape 8"/>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2535" name="Rectangle 9"/>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2536" name="Rectangle 10"/>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2537" name="Rectangle 11"/>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2538" name="Text Box 12"/>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2539"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0" name="Rectangle 14"/>
          <p:cNvSpPr>
            <a:spLocks noGrp="1" noChangeArrowheads="1"/>
          </p:cNvSpPr>
          <p:nvPr>
            <p:ph type="body" idx="1"/>
          </p:nvPr>
        </p:nvSpPr>
        <p:spPr>
          <a:xfrm>
            <a:off x="2209800" y="3352800"/>
            <a:ext cx="8229600" cy="2362200"/>
          </a:xfrm>
        </p:spPr>
        <p:txBody>
          <a:bodyPr/>
          <a:lstStyle/>
          <a:p>
            <a:pPr eaLnBrk="1" hangingPunct="1">
              <a:buFontTx/>
              <a:buNone/>
            </a:pPr>
            <a:r>
              <a:rPr lang="en-US" altLang="en-US" sz="1600"/>
              <a:t>	</a:t>
            </a:r>
            <a:r>
              <a:rPr lang="en-US" altLang="en-US" sz="1600" b="1"/>
              <a:t>How </a:t>
            </a:r>
            <a:r>
              <a:rPr lang="en-US" altLang="en-US" sz="1600"/>
              <a:t>does it work?</a:t>
            </a:r>
          </a:p>
          <a:p>
            <a:pPr eaLnBrk="1" hangingPunct="1">
              <a:buFontTx/>
              <a:buNone/>
            </a:pPr>
            <a:r>
              <a:rPr lang="en-US" altLang="en-US" smtClean="0"/>
              <a:t>	</a:t>
            </a:r>
            <a:r>
              <a:rPr lang="en-US" altLang="en-US" smtClean="0">
                <a:latin typeface="Gill Sans Light" pitchFamily="124" charset="0"/>
              </a:rPr>
              <a:t>	• Causes changes in the lining of the uterus </a:t>
            </a:r>
          </a:p>
          <a:p>
            <a:pPr eaLnBrk="1" hangingPunct="1">
              <a:buFontTx/>
              <a:buNone/>
            </a:pPr>
            <a:r>
              <a:rPr lang="en-US" altLang="en-US" smtClean="0">
                <a:latin typeface="Gill Sans Light" pitchFamily="124" charset="0"/>
              </a:rPr>
              <a:t>		• Prevents the sperm from fertilizing the egg</a:t>
            </a:r>
          </a:p>
          <a:p>
            <a:pPr eaLnBrk="1" hangingPunct="1">
              <a:buFontTx/>
              <a:buNone/>
            </a:pPr>
            <a:r>
              <a:rPr lang="en-US" altLang="en-US" smtClean="0">
                <a:latin typeface="Gill Sans Light" pitchFamily="124" charset="0"/>
              </a:rPr>
              <a:t>		• Decreases the ability of the sperm to penetrate the cervical mucus</a:t>
            </a:r>
          </a:p>
          <a:p>
            <a:pPr eaLnBrk="1" hangingPunct="1">
              <a:buFontTx/>
              <a:buNone/>
            </a:pPr>
            <a:endParaRPr lang="en-US" altLang="en-US" smtClean="0">
              <a:latin typeface="Gill Sans Light" pitchFamily="124" charset="0"/>
            </a:endParaRPr>
          </a:p>
          <a:p>
            <a:pPr eaLnBrk="1" hangingPunct="1">
              <a:buFontTx/>
              <a:buNone/>
            </a:pPr>
            <a:r>
              <a:rPr lang="en-US" altLang="en-US" sz="1600"/>
              <a:t>	</a:t>
            </a:r>
            <a:r>
              <a:rPr lang="en-US" altLang="en-US" sz="1600" b="1"/>
              <a:t>Failure rate: </a:t>
            </a:r>
            <a:r>
              <a:rPr lang="en-US" altLang="en-US" sz="1600">
                <a:latin typeface="Gill Sans Light" pitchFamily="124" charset="0"/>
              </a:rPr>
              <a:t>8 per 1000 women per year</a:t>
            </a:r>
          </a:p>
        </p:txBody>
      </p:sp>
      <p:sp>
        <p:nvSpPr>
          <p:cNvPr id="22541" name="AutoShape 15"/>
          <p:cNvSpPr>
            <a:spLocks noChangeArrowheads="1"/>
          </p:cNvSpPr>
          <p:nvPr/>
        </p:nvSpPr>
        <p:spPr bwMode="auto">
          <a:xfrm rot="5400000">
            <a:off x="4249738" y="1625600"/>
            <a:ext cx="304800" cy="228600"/>
          </a:xfrm>
          <a:prstGeom prst="triangle">
            <a:avLst>
              <a:gd name="adj" fmla="val 50000"/>
            </a:avLst>
          </a:prstGeom>
          <a:solidFill>
            <a:srgbClr val="F0CD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2542" name="AutoShape 16"/>
          <p:cNvSpPr>
            <a:spLocks noChangeArrowheads="1"/>
          </p:cNvSpPr>
          <p:nvPr/>
        </p:nvSpPr>
        <p:spPr bwMode="auto">
          <a:xfrm rot="5400000">
            <a:off x="2216150" y="3398838"/>
            <a:ext cx="304800" cy="228600"/>
          </a:xfrm>
          <a:prstGeom prst="triangle">
            <a:avLst>
              <a:gd name="adj" fmla="val 50000"/>
            </a:avLst>
          </a:prstGeom>
          <a:solidFill>
            <a:srgbClr val="F0CD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2543" name="AutoShape 17"/>
          <p:cNvSpPr>
            <a:spLocks noChangeArrowheads="1"/>
          </p:cNvSpPr>
          <p:nvPr/>
        </p:nvSpPr>
        <p:spPr bwMode="auto">
          <a:xfrm rot="5400000">
            <a:off x="2216150" y="4959350"/>
            <a:ext cx="304800" cy="228600"/>
          </a:xfrm>
          <a:prstGeom prst="triangle">
            <a:avLst>
              <a:gd name="adj" fmla="val 50000"/>
            </a:avLst>
          </a:prstGeom>
          <a:solidFill>
            <a:srgbClr val="F0CD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2544" name="Text Box 18"/>
          <p:cNvSpPr txBox="1">
            <a:spLocks noChangeArrowheads="1"/>
          </p:cNvSpPr>
          <p:nvPr/>
        </p:nvSpPr>
        <p:spPr bwMode="auto">
          <a:xfrm>
            <a:off x="2501900" y="466726"/>
            <a:ext cx="545213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t r a u t e r i n e </a:t>
            </a:r>
            <a:r>
              <a:rPr lang="en-US" altLang="en-US" sz="2600">
                <a:solidFill>
                  <a:srgbClr val="FFFFFF"/>
                </a:solidFill>
                <a:latin typeface="Gill Sans" pitchFamily="124" charset="0"/>
              </a:rPr>
              <a:t>d e v i c e ( I U D )</a:t>
            </a:r>
            <a:endParaRPr lang="en-US" altLang="en-US" sz="2600">
              <a:solidFill>
                <a:srgbClr val="FFFFFF"/>
              </a:solidFill>
              <a:latin typeface="Gill Sans Light" pitchFamily="124" charset="0"/>
            </a:endParaRPr>
          </a:p>
        </p:txBody>
      </p:sp>
      <p:grpSp>
        <p:nvGrpSpPr>
          <p:cNvPr id="22545" name="Group 28"/>
          <p:cNvGrpSpPr>
            <a:grpSpLocks/>
          </p:cNvGrpSpPr>
          <p:nvPr/>
        </p:nvGrpSpPr>
        <p:grpSpPr bwMode="auto">
          <a:xfrm>
            <a:off x="8150226" y="4700589"/>
            <a:ext cx="1831975" cy="1927225"/>
            <a:chOff x="4174" y="2961"/>
            <a:chExt cx="1154" cy="1214"/>
          </a:xfrm>
        </p:grpSpPr>
        <p:pic>
          <p:nvPicPr>
            <p:cNvPr id="22550" name="Picture 24" descr="IU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4" y="2976"/>
              <a:ext cx="1150" cy="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1" name="Rectangle 23"/>
            <p:cNvSpPr>
              <a:spLocks noChangeArrowheads="1"/>
            </p:cNvSpPr>
            <p:nvPr/>
          </p:nvSpPr>
          <p:spPr bwMode="auto">
            <a:xfrm>
              <a:off x="4176" y="2961"/>
              <a:ext cx="1152" cy="1209"/>
            </a:xfrm>
            <a:prstGeom prst="rect">
              <a:avLst/>
            </a:prstGeom>
            <a:noFill/>
            <a:ln w="60325">
              <a:solidFill>
                <a:srgbClr val="F0CDB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grpSp>
        <p:nvGrpSpPr>
          <p:cNvPr id="22546" name="Group 27"/>
          <p:cNvGrpSpPr>
            <a:grpSpLocks/>
          </p:cNvGrpSpPr>
          <p:nvPr/>
        </p:nvGrpSpPr>
        <p:grpSpPr bwMode="auto">
          <a:xfrm>
            <a:off x="2286000" y="1219200"/>
            <a:ext cx="1855788" cy="1919288"/>
            <a:chOff x="2544" y="3011"/>
            <a:chExt cx="1169" cy="1209"/>
          </a:xfrm>
        </p:grpSpPr>
        <p:pic>
          <p:nvPicPr>
            <p:cNvPr id="22548" name="Picture 25" descr="iud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4" y="3024"/>
              <a:ext cx="1169" cy="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9" name="Rectangle 26"/>
            <p:cNvSpPr>
              <a:spLocks noChangeArrowheads="1"/>
            </p:cNvSpPr>
            <p:nvPr/>
          </p:nvSpPr>
          <p:spPr bwMode="auto">
            <a:xfrm>
              <a:off x="2544" y="3011"/>
              <a:ext cx="1152" cy="1209"/>
            </a:xfrm>
            <a:prstGeom prst="rect">
              <a:avLst/>
            </a:prstGeom>
            <a:noFill/>
            <a:ln w="60325">
              <a:solidFill>
                <a:srgbClr val="F0CDB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22547" name="Text Box 29"/>
          <p:cNvSpPr txBox="1">
            <a:spLocks noChangeArrowheads="1"/>
          </p:cNvSpPr>
          <p:nvPr/>
        </p:nvSpPr>
        <p:spPr bwMode="auto">
          <a:xfrm>
            <a:off x="4495800" y="1558925"/>
            <a:ext cx="609600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20000"/>
              </a:spcBef>
              <a:spcAft>
                <a:spcPct val="0"/>
              </a:spcAft>
            </a:pPr>
            <a:r>
              <a:rPr lang="en-US" altLang="en-US" sz="1600" b="1">
                <a:solidFill>
                  <a:srgbClr val="000000"/>
                </a:solidFill>
                <a:latin typeface="Gill Sans" pitchFamily="124" charset="0"/>
              </a:rPr>
              <a:t>What </a:t>
            </a:r>
            <a:r>
              <a:rPr lang="en-US" altLang="en-US" sz="1600">
                <a:solidFill>
                  <a:srgbClr val="000000"/>
                </a:solidFill>
                <a:latin typeface="Gill Sans" pitchFamily="124" charset="0"/>
              </a:rPr>
              <a:t>is it?</a:t>
            </a:r>
          </a:p>
          <a:p>
            <a:pPr defTabSz="914400" fontAlgn="base">
              <a:spcBef>
                <a:spcPct val="20000"/>
              </a:spcBef>
              <a:spcAft>
                <a:spcPct val="0"/>
              </a:spcAft>
            </a:pPr>
            <a:r>
              <a:rPr lang="en-US" altLang="en-US" sz="1700">
                <a:solidFill>
                  <a:srgbClr val="000000"/>
                </a:solidFill>
                <a:latin typeface="Gill Sans" pitchFamily="124" charset="0"/>
              </a:rPr>
              <a:t>     • </a:t>
            </a:r>
            <a:r>
              <a:rPr lang="en-US" altLang="en-US" sz="1700">
                <a:solidFill>
                  <a:srgbClr val="000000"/>
                </a:solidFill>
                <a:latin typeface="Gill Sans Light" pitchFamily="124" charset="0"/>
              </a:rPr>
              <a:t>A T-shaped device with a copper wire around it </a:t>
            </a:r>
          </a:p>
          <a:p>
            <a:pPr defTabSz="914400" fontAlgn="base">
              <a:spcBef>
                <a:spcPct val="20000"/>
              </a:spcBef>
              <a:spcAft>
                <a:spcPct val="0"/>
              </a:spcAft>
            </a:pPr>
            <a:r>
              <a:rPr lang="en-US" altLang="en-US" sz="1700">
                <a:solidFill>
                  <a:srgbClr val="000000"/>
                </a:solidFill>
                <a:latin typeface="Gill Sans Light" pitchFamily="124" charset="0"/>
              </a:rPr>
              <a:t>     • It is inserted into the uterus by a physician in the doctor’s </a:t>
            </a:r>
            <a:br>
              <a:rPr lang="en-US" altLang="en-US" sz="1700">
                <a:solidFill>
                  <a:srgbClr val="000000"/>
                </a:solidFill>
                <a:latin typeface="Gill Sans Light" pitchFamily="124" charset="0"/>
              </a:rPr>
            </a:br>
            <a:r>
              <a:rPr lang="en-US" altLang="en-US" sz="1700">
                <a:solidFill>
                  <a:srgbClr val="000000"/>
                </a:solidFill>
                <a:latin typeface="Gill Sans Light" pitchFamily="124" charset="0"/>
              </a:rPr>
              <a:t>       office</a:t>
            </a:r>
          </a:p>
          <a:p>
            <a:pPr defTabSz="914400" fontAlgn="base">
              <a:spcBef>
                <a:spcPct val="20000"/>
              </a:spcBef>
              <a:spcAft>
                <a:spcPct val="0"/>
              </a:spcAft>
            </a:pPr>
            <a:r>
              <a:rPr lang="en-US" altLang="en-US" sz="1700">
                <a:solidFill>
                  <a:srgbClr val="000000"/>
                </a:solidFill>
                <a:latin typeface="Gill Sans Light" pitchFamily="124" charset="0"/>
              </a:rPr>
              <a:t>     • Two threads may be felt in the vagina, so a woman can </a:t>
            </a:r>
            <a:br>
              <a:rPr lang="en-US" altLang="en-US" sz="1700">
                <a:solidFill>
                  <a:srgbClr val="000000"/>
                </a:solidFill>
                <a:latin typeface="Gill Sans Light" pitchFamily="124" charset="0"/>
              </a:rPr>
            </a:br>
            <a:r>
              <a:rPr lang="en-US" altLang="en-US" sz="1700">
                <a:solidFill>
                  <a:srgbClr val="000000"/>
                </a:solidFill>
                <a:latin typeface="Gill Sans Light" pitchFamily="124" charset="0"/>
              </a:rPr>
              <a:t>        check for herself to ensure that the IUD is still in place</a:t>
            </a:r>
            <a:endParaRPr lang="en-US" altLang="en-US" sz="1600">
              <a:solidFill>
                <a:srgbClr val="000000"/>
              </a:solidFill>
              <a:latin typeface="Gill Sans Light" pitchFamily="124" charset="0"/>
            </a:endParaRPr>
          </a:p>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28098781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8"/>
          <p:cNvSpPr>
            <a:spLocks noChangeArrowheads="1"/>
          </p:cNvSpPr>
          <p:nvPr/>
        </p:nvSpPr>
        <p:spPr bwMode="auto">
          <a:xfrm>
            <a:off x="1524000" y="0"/>
            <a:ext cx="9144000" cy="6858000"/>
          </a:xfrm>
          <a:prstGeom prst="rect">
            <a:avLst/>
          </a:prstGeom>
          <a:solidFill>
            <a:srgbClr val="E0936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3555" name="AutoShape 5"/>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3556" name="Rectangle 6"/>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3557" name="Rectangle 7"/>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3558" name="AutoShape 8"/>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3559" name="Rectangle 9"/>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3560" name="Rectangle 10"/>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3561" name="Rectangle 11"/>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3562" name="Text Box 12"/>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3563"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4"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Long-acting contraceptive; can be left in place for up to five years</a:t>
            </a:r>
          </a:p>
          <a:p>
            <a:pPr eaLnBrk="1" hangingPunct="1">
              <a:buFontTx/>
              <a:buNone/>
            </a:pPr>
            <a:r>
              <a:rPr lang="en-US" altLang="en-US" smtClean="0"/>
              <a:t>		2. </a:t>
            </a:r>
            <a:r>
              <a:rPr lang="en-US" altLang="en-US" smtClean="0">
                <a:latin typeface="Gill Sans Light" pitchFamily="124" charset="0"/>
              </a:rPr>
              <a:t>No daily contraceptive routine required; device provides five years of</a:t>
            </a:r>
          </a:p>
          <a:p>
            <a:pPr eaLnBrk="1" hangingPunct="1">
              <a:buFontTx/>
              <a:buNone/>
            </a:pPr>
            <a:r>
              <a:rPr lang="en-US" altLang="en-US" smtClean="0">
                <a:latin typeface="Gill Sans Light" pitchFamily="124" charset="0"/>
              </a:rPr>
              <a:t>		    contraception</a:t>
            </a:r>
            <a:r>
              <a:rPr lang="en-US" altLang="en-US" smtClean="0"/>
              <a:t> </a:t>
            </a:r>
          </a:p>
          <a:p>
            <a:pPr eaLnBrk="1" hangingPunct="1">
              <a:buFontTx/>
              <a:buNone/>
            </a:pPr>
            <a:r>
              <a:rPr lang="en-US" altLang="en-US" smtClean="0"/>
              <a:t>		3. </a:t>
            </a:r>
            <a:r>
              <a:rPr lang="en-US" altLang="en-US" smtClean="0">
                <a:latin typeface="Gill Sans Light" pitchFamily="124" charset="0"/>
              </a:rPr>
              <a:t>Does not contain estrogen</a:t>
            </a:r>
          </a:p>
          <a:p>
            <a:pPr eaLnBrk="1" hangingPunct="1">
              <a:buFontTx/>
              <a:buNone/>
            </a:pPr>
            <a:r>
              <a:rPr lang="en-US" altLang="en-US" smtClean="0"/>
              <a:t>		4. </a:t>
            </a:r>
            <a:r>
              <a:rPr lang="en-US" altLang="en-US" smtClean="0">
                <a:latin typeface="Gill Sans Light" pitchFamily="124" charset="0"/>
              </a:rPr>
              <a:t>Does not interfere with intercourse</a:t>
            </a:r>
            <a:endParaRPr lang="en-US" altLang="en-US" smtClean="0"/>
          </a:p>
          <a:p>
            <a:pPr eaLnBrk="1" hangingPunct="1">
              <a:buFontTx/>
              <a:buNone/>
            </a:pPr>
            <a:r>
              <a:rPr lang="en-US" altLang="en-US" smtClean="0"/>
              <a:t>		5. </a:t>
            </a:r>
            <a:r>
              <a:rPr lang="en-US" altLang="en-US" smtClean="0">
                <a:latin typeface="Gill Sans Light" pitchFamily="124" charset="0"/>
              </a:rPr>
              <a:t>May reduce the risk of endometrial cancer </a:t>
            </a:r>
          </a:p>
          <a:p>
            <a:pPr eaLnBrk="1" hangingPunct="1">
              <a:buFontTx/>
              <a:buNone/>
            </a:pPr>
            <a:r>
              <a:rPr lang="en-US" altLang="en-US" smtClean="0"/>
              <a:t>		6. </a:t>
            </a:r>
            <a:r>
              <a:rPr lang="en-US" altLang="en-US" smtClean="0">
                <a:latin typeface="Gill Sans Light" pitchFamily="124" charset="0"/>
              </a:rPr>
              <a:t>May be suitable for women who are breastfeeding</a:t>
            </a:r>
          </a:p>
        </p:txBody>
      </p:sp>
      <p:sp>
        <p:nvSpPr>
          <p:cNvPr id="23565" name="AutoShape 15"/>
          <p:cNvSpPr>
            <a:spLocks noChangeArrowheads="1"/>
          </p:cNvSpPr>
          <p:nvPr/>
        </p:nvSpPr>
        <p:spPr bwMode="auto">
          <a:xfrm rot="5400000">
            <a:off x="2247900" y="1276350"/>
            <a:ext cx="304800" cy="228600"/>
          </a:xfrm>
          <a:prstGeom prst="triangle">
            <a:avLst>
              <a:gd name="adj" fmla="val 50000"/>
            </a:avLst>
          </a:prstGeom>
          <a:solidFill>
            <a:srgbClr val="F0CD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3566" name="Text Box 17"/>
          <p:cNvSpPr txBox="1">
            <a:spLocks noChangeArrowheads="1"/>
          </p:cNvSpPr>
          <p:nvPr/>
        </p:nvSpPr>
        <p:spPr bwMode="auto">
          <a:xfrm>
            <a:off x="2501900" y="466726"/>
            <a:ext cx="545213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t r a u t e r i n e </a:t>
            </a:r>
            <a:r>
              <a:rPr lang="en-US" altLang="en-US" sz="2600">
                <a:solidFill>
                  <a:srgbClr val="FFFFFF"/>
                </a:solidFill>
                <a:latin typeface="Gill Sans" pitchFamily="124" charset="0"/>
              </a:rPr>
              <a:t>d e v i c e ( I U D )</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7676117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8"/>
          <p:cNvSpPr>
            <a:spLocks noChangeArrowheads="1"/>
          </p:cNvSpPr>
          <p:nvPr/>
        </p:nvSpPr>
        <p:spPr bwMode="auto">
          <a:xfrm>
            <a:off x="1524000" y="0"/>
            <a:ext cx="9144000" cy="6858000"/>
          </a:xfrm>
          <a:prstGeom prst="rect">
            <a:avLst/>
          </a:prstGeom>
          <a:solidFill>
            <a:srgbClr val="E0936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4579" name="AutoShape 5"/>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4580" name="Rectangle 6"/>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4581" name="Rectangle 7"/>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4582" name="AutoShape 8"/>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4583" name="Rectangle 9"/>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4584" name="Rectangle 10"/>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4585" name="Rectangle 11"/>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4586" name="Text Box 12"/>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4587"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Rectangle 14"/>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Possible side effects include irregular bleeding or spotting in the first </a:t>
            </a:r>
            <a:br>
              <a:rPr lang="en-US" altLang="en-US" smtClean="0">
                <a:latin typeface="Gill Sans Light" pitchFamily="124" charset="0"/>
              </a:rPr>
            </a:br>
            <a:r>
              <a:rPr lang="en-US" altLang="en-US" smtClean="0">
                <a:latin typeface="Gill Sans Light" pitchFamily="124" charset="0"/>
              </a:rPr>
              <a:t>             months after insertion  </a:t>
            </a:r>
          </a:p>
          <a:p>
            <a:pPr eaLnBrk="1" hangingPunct="1">
              <a:buFontTx/>
              <a:buNone/>
            </a:pPr>
            <a:r>
              <a:rPr lang="en-US" altLang="en-US" smtClean="0"/>
              <a:t>		2. </a:t>
            </a:r>
            <a:r>
              <a:rPr lang="en-US" altLang="en-US" smtClean="0">
                <a:latin typeface="Gill Sans Light" pitchFamily="124" charset="0"/>
              </a:rPr>
              <a:t>Perforation of the uterus may occur at the time of insertion but this is </a:t>
            </a:r>
            <a:br>
              <a:rPr lang="en-US" altLang="en-US" smtClean="0">
                <a:latin typeface="Gill Sans Light" pitchFamily="124" charset="0"/>
              </a:rPr>
            </a:br>
            <a:r>
              <a:rPr lang="en-US" altLang="en-US" smtClean="0">
                <a:latin typeface="Gill Sans Light" pitchFamily="124" charset="0"/>
              </a:rPr>
              <a:t>              rare</a:t>
            </a:r>
            <a:r>
              <a:rPr lang="en-US" altLang="en-US" smtClean="0"/>
              <a:t>  </a:t>
            </a:r>
          </a:p>
          <a:p>
            <a:pPr eaLnBrk="1" hangingPunct="1">
              <a:buFontTx/>
              <a:buNone/>
            </a:pPr>
            <a:r>
              <a:rPr lang="en-US" altLang="en-US" smtClean="0"/>
              <a:t>		3. </a:t>
            </a:r>
            <a:r>
              <a:rPr lang="en-US" altLang="en-US" smtClean="0">
                <a:latin typeface="Gill Sans Light" pitchFamily="124" charset="0"/>
              </a:rPr>
              <a:t>May increase menstrual bleeding or menstrual cramping</a:t>
            </a:r>
          </a:p>
          <a:p>
            <a:pPr eaLnBrk="1" hangingPunct="1">
              <a:buFontTx/>
              <a:buNone/>
            </a:pPr>
            <a:r>
              <a:rPr lang="en-US" altLang="en-US" smtClean="0"/>
              <a:t>		4. </a:t>
            </a:r>
            <a:r>
              <a:rPr lang="en-US" altLang="en-US" smtClean="0">
                <a:latin typeface="Gill Sans Light" pitchFamily="124" charset="0"/>
              </a:rPr>
              <a:t>May be expelled from the uterus. This happens in 2–10% of IUD users</a:t>
            </a:r>
          </a:p>
          <a:p>
            <a:pPr eaLnBrk="1" hangingPunct="1">
              <a:buFontTx/>
              <a:buNone/>
            </a:pPr>
            <a:r>
              <a:rPr lang="en-US" altLang="en-US" smtClean="0"/>
              <a:t>		5. </a:t>
            </a:r>
            <a:r>
              <a:rPr lang="en-US" altLang="en-US" smtClean="0">
                <a:latin typeface="Gill Sans Light" pitchFamily="124" charset="0"/>
              </a:rPr>
              <a:t>Does not protect against STIs </a:t>
            </a:r>
          </a:p>
        </p:txBody>
      </p:sp>
      <p:sp>
        <p:nvSpPr>
          <p:cNvPr id="24589" name="AutoShape 15"/>
          <p:cNvSpPr>
            <a:spLocks noChangeArrowheads="1"/>
          </p:cNvSpPr>
          <p:nvPr/>
        </p:nvSpPr>
        <p:spPr bwMode="auto">
          <a:xfrm rot="5400000">
            <a:off x="2247900" y="1276350"/>
            <a:ext cx="304800" cy="228600"/>
          </a:xfrm>
          <a:prstGeom prst="triangle">
            <a:avLst>
              <a:gd name="adj" fmla="val 50000"/>
            </a:avLst>
          </a:prstGeom>
          <a:solidFill>
            <a:srgbClr val="F0CD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4590" name="Text Box 17"/>
          <p:cNvSpPr txBox="1">
            <a:spLocks noChangeArrowheads="1"/>
          </p:cNvSpPr>
          <p:nvPr/>
        </p:nvSpPr>
        <p:spPr bwMode="auto">
          <a:xfrm>
            <a:off x="2501900" y="466726"/>
            <a:ext cx="545213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I n t r a u t e r i n e </a:t>
            </a:r>
            <a:r>
              <a:rPr lang="en-US" altLang="en-US" sz="2600">
                <a:solidFill>
                  <a:srgbClr val="FFFFFF"/>
                </a:solidFill>
                <a:latin typeface="Gill Sans" pitchFamily="124" charset="0"/>
              </a:rPr>
              <a:t>d e v i c e ( I U D )</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16213564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524000" y="0"/>
            <a:ext cx="9144000" cy="6858000"/>
          </a:xfrm>
          <a:prstGeom prst="rect">
            <a:avLst/>
          </a:prstGeom>
          <a:solidFill>
            <a:srgbClr val="A9D3C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pic>
        <p:nvPicPr>
          <p:cNvPr id="25603" name="Picture 32" descr="female_steriliz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9875" y="1295400"/>
            <a:ext cx="2693988"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5605"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5606"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5607"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5608"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5609"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5610"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5611"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5612" name="Picture 11" descr="sexand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3" name="AutoShape 14"/>
          <p:cNvSpPr>
            <a:spLocks noChangeArrowheads="1"/>
          </p:cNvSpPr>
          <p:nvPr/>
        </p:nvSpPr>
        <p:spPr bwMode="auto">
          <a:xfrm rot="5400000">
            <a:off x="2216150" y="5030788"/>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5614" name="AutoShape 15"/>
          <p:cNvSpPr>
            <a:spLocks noChangeArrowheads="1"/>
          </p:cNvSpPr>
          <p:nvPr/>
        </p:nvSpPr>
        <p:spPr bwMode="auto">
          <a:xfrm rot="5400000">
            <a:off x="2216150" y="5989638"/>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5615" name="Text Box 16"/>
          <p:cNvSpPr txBox="1">
            <a:spLocks noChangeArrowheads="1"/>
          </p:cNvSpPr>
          <p:nvPr/>
        </p:nvSpPr>
        <p:spPr bwMode="auto">
          <a:xfrm>
            <a:off x="2501900" y="466726"/>
            <a:ext cx="4506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s t e r i l i z a t i o n</a:t>
            </a:r>
            <a:endParaRPr lang="en-US" altLang="en-US" sz="2600">
              <a:solidFill>
                <a:srgbClr val="FFFFFF"/>
              </a:solidFill>
              <a:latin typeface="Gill Sans Light" pitchFamily="124" charset="0"/>
            </a:endParaRPr>
          </a:p>
        </p:txBody>
      </p:sp>
      <p:sp>
        <p:nvSpPr>
          <p:cNvPr id="25616" name="Rectangle 25"/>
          <p:cNvSpPr>
            <a:spLocks noGrp="1" noChangeArrowheads="1"/>
          </p:cNvSpPr>
          <p:nvPr>
            <p:ph type="body" idx="1"/>
          </p:nvPr>
        </p:nvSpPr>
        <p:spPr>
          <a:xfrm>
            <a:off x="2209800" y="1219200"/>
            <a:ext cx="8229600" cy="4114800"/>
          </a:xfrm>
          <a:noFill/>
        </p:spPr>
        <p:txBody>
          <a:bodyPr/>
          <a:lstStyle/>
          <a:p>
            <a:pPr eaLnBrk="1" hangingPunct="1">
              <a:lnSpc>
                <a:spcPct val="90000"/>
              </a:lnSpc>
              <a:buFontTx/>
              <a:buNone/>
            </a:pPr>
            <a:r>
              <a:rPr lang="en-US" altLang="en-US" sz="1600"/>
              <a:t>	</a:t>
            </a:r>
            <a:r>
              <a:rPr lang="en-US" altLang="en-US" sz="1600">
                <a:solidFill>
                  <a:schemeClr val="bg1"/>
                </a:solidFill>
              </a:rPr>
              <a:t>Tubal </a:t>
            </a:r>
            <a:r>
              <a:rPr lang="en-US" altLang="en-US" sz="1600" b="1">
                <a:solidFill>
                  <a:schemeClr val="bg1"/>
                </a:solidFill>
              </a:rPr>
              <a:t>occlusion</a:t>
            </a:r>
            <a:r>
              <a:rPr lang="en-US" altLang="en-US" sz="1600">
                <a:solidFill>
                  <a:schemeClr val="bg1"/>
                </a:solidFill>
              </a:rPr>
              <a:t> “Having your tubes tied”</a:t>
            </a:r>
          </a:p>
          <a:p>
            <a:pPr eaLnBrk="1" hangingPunct="1">
              <a:lnSpc>
                <a:spcPct val="90000"/>
              </a:lnSpc>
              <a:buFontTx/>
              <a:buNone/>
            </a:pPr>
            <a:endParaRPr lang="en-US" altLang="en-US" sz="1600">
              <a:solidFill>
                <a:schemeClr val="bg1"/>
              </a:solidFill>
            </a:endParaRPr>
          </a:p>
          <a:p>
            <a:pPr eaLnBrk="1" hangingPunct="1">
              <a:lnSpc>
                <a:spcPct val="90000"/>
              </a:lnSpc>
              <a:buFontTx/>
              <a:buNone/>
            </a:pPr>
            <a:r>
              <a:rPr lang="en-US" altLang="en-US" sz="1500"/>
              <a:t>	</a:t>
            </a:r>
            <a:r>
              <a:rPr lang="en-US" altLang="en-US" sz="1500" b="1"/>
              <a:t>What </a:t>
            </a:r>
            <a:r>
              <a:rPr lang="en-US" altLang="en-US" sz="1500"/>
              <a:t>is it?</a:t>
            </a:r>
          </a:p>
          <a:p>
            <a:pPr eaLnBrk="1" hangingPunct="1">
              <a:lnSpc>
                <a:spcPct val="90000"/>
              </a:lnSpc>
              <a:buFontTx/>
              <a:buNone/>
            </a:pPr>
            <a:r>
              <a:rPr lang="en-US" altLang="en-US" sz="1500"/>
              <a:t>		</a:t>
            </a:r>
            <a:r>
              <a:rPr lang="en-US" altLang="en-US" sz="1500">
                <a:latin typeface="Gill Sans Light" pitchFamily="124" charset="0"/>
              </a:rPr>
              <a:t>• A surgical procedure to close or block the fallopian tubes</a:t>
            </a:r>
          </a:p>
          <a:p>
            <a:pPr eaLnBrk="1" hangingPunct="1">
              <a:lnSpc>
                <a:spcPct val="90000"/>
              </a:lnSpc>
              <a:buFontTx/>
              <a:buNone/>
            </a:pPr>
            <a:r>
              <a:rPr lang="en-US" altLang="en-US" sz="1500">
                <a:latin typeface="Gill Sans Light" pitchFamily="124" charset="0"/>
              </a:rPr>
              <a:t>		• Techniques include:</a:t>
            </a:r>
          </a:p>
          <a:p>
            <a:pPr eaLnBrk="1" hangingPunct="1">
              <a:lnSpc>
                <a:spcPct val="90000"/>
              </a:lnSpc>
              <a:buFontTx/>
              <a:buNone/>
            </a:pPr>
            <a:r>
              <a:rPr lang="en-US" altLang="en-US" sz="1500">
                <a:latin typeface="Gill Sans Light" pitchFamily="124" charset="0"/>
              </a:rPr>
              <a:t>		     • Laparoscopy – special instruments are inserted through two tiny</a:t>
            </a:r>
          </a:p>
          <a:p>
            <a:pPr eaLnBrk="1" hangingPunct="1">
              <a:lnSpc>
                <a:spcPct val="90000"/>
              </a:lnSpc>
              <a:buFontTx/>
              <a:buNone/>
            </a:pPr>
            <a:r>
              <a:rPr lang="en-US" altLang="en-US" sz="1500">
                <a:latin typeface="Gill Sans Light" pitchFamily="124" charset="0"/>
              </a:rPr>
              <a:t>		       incisions (less than 1 cm long) in the abdomen </a:t>
            </a:r>
          </a:p>
          <a:p>
            <a:pPr eaLnBrk="1" hangingPunct="1">
              <a:lnSpc>
                <a:spcPct val="90000"/>
              </a:lnSpc>
              <a:buFontTx/>
              <a:buNone/>
            </a:pPr>
            <a:r>
              <a:rPr lang="en-US" altLang="en-US" sz="1500">
                <a:latin typeface="Gill Sans Light" pitchFamily="124" charset="0"/>
              </a:rPr>
              <a:t>		     • Mini-laparotomy – also requires a small cut in the abdomen</a:t>
            </a:r>
          </a:p>
          <a:p>
            <a:pPr eaLnBrk="1" hangingPunct="1">
              <a:lnSpc>
                <a:spcPct val="90000"/>
              </a:lnSpc>
              <a:buFontTx/>
              <a:buNone/>
            </a:pPr>
            <a:r>
              <a:rPr lang="en-US" altLang="en-US" sz="1500">
                <a:latin typeface="Gill Sans Light" pitchFamily="124" charset="0"/>
              </a:rPr>
              <a:t>		     • Hysteroscopy – use of a thin telescope inserted into the uterus</a:t>
            </a:r>
          </a:p>
          <a:p>
            <a:pPr eaLnBrk="1" hangingPunct="1">
              <a:lnSpc>
                <a:spcPct val="90000"/>
              </a:lnSpc>
              <a:buFontTx/>
              <a:buNone/>
            </a:pPr>
            <a:r>
              <a:rPr lang="en-US" altLang="en-US" sz="1500">
                <a:latin typeface="Gill Sans Light" pitchFamily="124" charset="0"/>
              </a:rPr>
              <a:t>		• Fallopian tubes may be blocked by using one of the following:</a:t>
            </a:r>
          </a:p>
          <a:p>
            <a:pPr eaLnBrk="1" hangingPunct="1">
              <a:lnSpc>
                <a:spcPct val="90000"/>
              </a:lnSpc>
              <a:buFontTx/>
              <a:buNone/>
            </a:pPr>
            <a:r>
              <a:rPr lang="en-US" altLang="en-US" sz="1500">
                <a:latin typeface="Gill Sans Light" pitchFamily="124" charset="0"/>
              </a:rPr>
              <a:t>		     • A clip or a ring</a:t>
            </a:r>
          </a:p>
          <a:p>
            <a:pPr eaLnBrk="1" hangingPunct="1">
              <a:lnSpc>
                <a:spcPct val="90000"/>
              </a:lnSpc>
              <a:buFontTx/>
              <a:buNone/>
            </a:pPr>
            <a:r>
              <a:rPr lang="en-US" altLang="en-US" sz="1500">
                <a:latin typeface="Gill Sans Light" pitchFamily="124" charset="0"/>
              </a:rPr>
              <a:t>		     • Cautery (an electric current)</a:t>
            </a:r>
          </a:p>
          <a:p>
            <a:pPr eaLnBrk="1" hangingPunct="1">
              <a:lnSpc>
                <a:spcPct val="90000"/>
              </a:lnSpc>
              <a:buFontTx/>
              <a:buNone/>
            </a:pPr>
            <a:r>
              <a:rPr lang="en-US" altLang="en-US" sz="1500">
                <a:latin typeface="Gill Sans Light" pitchFamily="124" charset="0"/>
              </a:rPr>
              <a:t>		     • Removing a small piece of each tube</a:t>
            </a:r>
          </a:p>
          <a:p>
            <a:pPr eaLnBrk="1" hangingPunct="1">
              <a:lnSpc>
                <a:spcPct val="90000"/>
              </a:lnSpc>
              <a:buFontTx/>
              <a:buNone/>
            </a:pPr>
            <a:r>
              <a:rPr lang="en-US" altLang="en-US" sz="1500">
                <a:latin typeface="Gill Sans Light" pitchFamily="124" charset="0"/>
              </a:rPr>
              <a:t>		     • Hysteroscopy for the insertion of tubal plugs (Essure)</a:t>
            </a:r>
          </a:p>
          <a:p>
            <a:pPr eaLnBrk="1" hangingPunct="1">
              <a:lnSpc>
                <a:spcPct val="90000"/>
              </a:lnSpc>
              <a:buFontTx/>
              <a:buNone/>
            </a:pPr>
            <a:endParaRPr lang="en-US" altLang="en-US" sz="1500">
              <a:latin typeface="Gill Sans Light" pitchFamily="124" charset="0"/>
            </a:endParaRPr>
          </a:p>
          <a:p>
            <a:pPr eaLnBrk="1" hangingPunct="1">
              <a:lnSpc>
                <a:spcPct val="90000"/>
              </a:lnSpc>
              <a:buFontTx/>
              <a:buNone/>
            </a:pPr>
            <a:r>
              <a:rPr lang="en-US" altLang="en-US" sz="1500"/>
              <a:t>	</a:t>
            </a:r>
            <a:r>
              <a:rPr lang="en-US" altLang="en-US" sz="1500" b="1"/>
              <a:t>How </a:t>
            </a:r>
            <a:r>
              <a:rPr lang="en-US" altLang="en-US" sz="1500"/>
              <a:t>does it work?</a:t>
            </a:r>
          </a:p>
          <a:p>
            <a:pPr eaLnBrk="1" hangingPunct="1">
              <a:lnSpc>
                <a:spcPct val="90000"/>
              </a:lnSpc>
              <a:buFontTx/>
              <a:buNone/>
            </a:pPr>
            <a:r>
              <a:rPr lang="en-US" altLang="en-US" sz="1500"/>
              <a:t>		</a:t>
            </a:r>
            <a:r>
              <a:rPr lang="en-US" altLang="en-US" sz="1500">
                <a:latin typeface="Gill Sans Light" pitchFamily="124" charset="0"/>
              </a:rPr>
              <a:t>• The fallopian tube is blocked and therefore the </a:t>
            </a:r>
            <a:br>
              <a:rPr lang="en-US" altLang="en-US" sz="1500">
                <a:latin typeface="Gill Sans Light" pitchFamily="124" charset="0"/>
              </a:rPr>
            </a:br>
            <a:r>
              <a:rPr lang="en-US" altLang="en-US" sz="1500">
                <a:latin typeface="Gill Sans Light" pitchFamily="124" charset="0"/>
              </a:rPr>
              <a:t>	   sperm and egg cannot meet</a:t>
            </a:r>
            <a:r>
              <a:rPr lang="en-US" altLang="en-US" sz="1500"/>
              <a:t> </a:t>
            </a:r>
            <a:endParaRPr lang="en-US" altLang="en-US" sz="1500">
              <a:latin typeface="Gill Sans Light" pitchFamily="124" charset="0"/>
            </a:endParaRPr>
          </a:p>
          <a:p>
            <a:pPr eaLnBrk="1" hangingPunct="1">
              <a:lnSpc>
                <a:spcPct val="90000"/>
              </a:lnSpc>
              <a:buFontTx/>
              <a:buNone/>
            </a:pPr>
            <a:endParaRPr lang="en-US" altLang="en-US" sz="1500">
              <a:latin typeface="Gill Sans Light" pitchFamily="124" charset="0"/>
            </a:endParaRPr>
          </a:p>
          <a:p>
            <a:pPr eaLnBrk="1" hangingPunct="1">
              <a:lnSpc>
                <a:spcPct val="90000"/>
              </a:lnSpc>
              <a:buFontTx/>
              <a:buNone/>
            </a:pPr>
            <a:r>
              <a:rPr lang="en-US" altLang="en-US" sz="1500"/>
              <a:t>	</a:t>
            </a:r>
            <a:r>
              <a:rPr lang="en-US" altLang="en-US" sz="1500" b="1"/>
              <a:t>Failure rate: </a:t>
            </a:r>
            <a:r>
              <a:rPr lang="en-US" altLang="en-US" sz="1500">
                <a:latin typeface="Gill Sans Light" pitchFamily="124" charset="0"/>
              </a:rPr>
              <a:t>5 per 1000 women per year</a:t>
            </a:r>
          </a:p>
        </p:txBody>
      </p:sp>
      <p:sp>
        <p:nvSpPr>
          <p:cNvPr id="25617" name="AutoShape 27"/>
          <p:cNvSpPr>
            <a:spLocks noChangeArrowheads="1"/>
          </p:cNvSpPr>
          <p:nvPr/>
        </p:nvSpPr>
        <p:spPr bwMode="auto">
          <a:xfrm rot="5400000">
            <a:off x="2224088" y="1774825"/>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5618" name="Text Box 29"/>
          <p:cNvSpPr txBox="1">
            <a:spLocks noChangeArrowheads="1"/>
          </p:cNvSpPr>
          <p:nvPr/>
        </p:nvSpPr>
        <p:spPr bwMode="auto">
          <a:xfrm>
            <a:off x="8085139" y="5448300"/>
            <a:ext cx="6937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b="1">
                <a:solidFill>
                  <a:srgbClr val="000000"/>
                </a:solidFill>
                <a:latin typeface="Gill Sans" pitchFamily="124" charset="0"/>
              </a:rPr>
              <a:t>Essure</a:t>
            </a:r>
          </a:p>
        </p:txBody>
      </p:sp>
      <p:sp>
        <p:nvSpPr>
          <p:cNvPr id="25619" name="Text Box 30"/>
          <p:cNvSpPr txBox="1">
            <a:spLocks noChangeArrowheads="1"/>
          </p:cNvSpPr>
          <p:nvPr/>
        </p:nvSpPr>
        <p:spPr bwMode="auto">
          <a:xfrm>
            <a:off x="9190038" y="5448301"/>
            <a:ext cx="11592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b="1">
                <a:solidFill>
                  <a:srgbClr val="000000"/>
                </a:solidFill>
                <a:latin typeface="Gill Sans" pitchFamily="124" charset="0"/>
              </a:rPr>
              <a:t>Cauterization</a:t>
            </a:r>
          </a:p>
        </p:txBody>
      </p:sp>
      <p:sp>
        <p:nvSpPr>
          <p:cNvPr id="25620" name="Text Box 31"/>
          <p:cNvSpPr txBox="1">
            <a:spLocks noChangeArrowheads="1"/>
          </p:cNvSpPr>
          <p:nvPr/>
        </p:nvSpPr>
        <p:spPr bwMode="auto">
          <a:xfrm>
            <a:off x="9520239" y="4078289"/>
            <a:ext cx="5619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b="1">
                <a:solidFill>
                  <a:srgbClr val="000000"/>
                </a:solidFill>
                <a:latin typeface="Gill Sans" pitchFamily="124" charset="0"/>
              </a:rPr>
              <a:t>Clips</a:t>
            </a:r>
          </a:p>
        </p:txBody>
      </p:sp>
      <p:sp>
        <p:nvSpPr>
          <p:cNvPr id="25621" name="Text Box 33"/>
          <p:cNvSpPr txBox="1">
            <a:spLocks noChangeArrowheads="1"/>
          </p:cNvSpPr>
          <p:nvPr/>
        </p:nvSpPr>
        <p:spPr bwMode="auto">
          <a:xfrm>
            <a:off x="9428163" y="2719389"/>
            <a:ext cx="812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b="1">
                <a:solidFill>
                  <a:srgbClr val="000000"/>
                </a:solidFill>
                <a:latin typeface="Gill Sans" pitchFamily="124" charset="0"/>
              </a:rPr>
              <a:t>Ligation</a:t>
            </a:r>
          </a:p>
        </p:txBody>
      </p:sp>
      <p:sp>
        <p:nvSpPr>
          <p:cNvPr id="25622" name="Text Box 34"/>
          <p:cNvSpPr txBox="1">
            <a:spLocks noChangeArrowheads="1"/>
          </p:cNvSpPr>
          <p:nvPr/>
        </p:nvSpPr>
        <p:spPr bwMode="auto">
          <a:xfrm>
            <a:off x="9264931" y="990601"/>
            <a:ext cx="1058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sz="1200" b="1">
                <a:solidFill>
                  <a:srgbClr val="000000"/>
                </a:solidFill>
                <a:latin typeface="Gill Sans" pitchFamily="124" charset="0"/>
              </a:rPr>
              <a:t>Sites of</a:t>
            </a:r>
            <a:br>
              <a:rPr lang="en-US" altLang="en-US" sz="1200" b="1">
                <a:solidFill>
                  <a:srgbClr val="000000"/>
                </a:solidFill>
                <a:latin typeface="Gill Sans" pitchFamily="124" charset="0"/>
              </a:rPr>
            </a:br>
            <a:r>
              <a:rPr lang="en-US" altLang="en-US" sz="1200" b="1">
                <a:solidFill>
                  <a:srgbClr val="000000"/>
                </a:solidFill>
                <a:latin typeface="Gill Sans" pitchFamily="124" charset="0"/>
              </a:rPr>
              <a:t>Sterilization</a:t>
            </a:r>
          </a:p>
        </p:txBody>
      </p:sp>
      <p:sp>
        <p:nvSpPr>
          <p:cNvPr id="25623" name="Line 35"/>
          <p:cNvSpPr>
            <a:spLocks noChangeShapeType="1"/>
          </p:cNvSpPr>
          <p:nvPr/>
        </p:nvSpPr>
        <p:spPr bwMode="auto">
          <a:xfrm flipH="1">
            <a:off x="9525000" y="1447800"/>
            <a:ext cx="2286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25624" name="Line 36"/>
          <p:cNvSpPr>
            <a:spLocks noChangeShapeType="1"/>
          </p:cNvSpPr>
          <p:nvPr/>
        </p:nvSpPr>
        <p:spPr bwMode="auto">
          <a:xfrm>
            <a:off x="9829800" y="1447800"/>
            <a:ext cx="3048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7791148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5"/>
          <p:cNvSpPr>
            <a:spLocks noChangeArrowheads="1"/>
          </p:cNvSpPr>
          <p:nvPr/>
        </p:nvSpPr>
        <p:spPr bwMode="auto">
          <a:xfrm>
            <a:off x="1524000" y="0"/>
            <a:ext cx="9144000" cy="6858000"/>
          </a:xfrm>
          <a:prstGeom prst="rect">
            <a:avLst/>
          </a:prstGeom>
          <a:solidFill>
            <a:srgbClr val="A9D3C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6627"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6628"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6629"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6630"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6631"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6632"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6633"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6634"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6635"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6"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No daily contraceptive routine required; nothing to remember</a:t>
            </a:r>
            <a:endParaRPr lang="en-US" altLang="en-US" smtClean="0"/>
          </a:p>
          <a:p>
            <a:pPr eaLnBrk="1" hangingPunct="1">
              <a:buFontTx/>
              <a:buNone/>
            </a:pPr>
            <a:r>
              <a:rPr lang="en-US" altLang="en-US" smtClean="0"/>
              <a:t>		2. </a:t>
            </a:r>
            <a:r>
              <a:rPr lang="en-US" altLang="en-US" smtClean="0">
                <a:latin typeface="Gill Sans Light" pitchFamily="124" charset="0"/>
              </a:rPr>
              <a:t>Private</a:t>
            </a:r>
          </a:p>
          <a:p>
            <a:pPr eaLnBrk="1" hangingPunct="1">
              <a:buFontTx/>
              <a:buNone/>
            </a:pPr>
            <a:r>
              <a:rPr lang="en-US" altLang="en-US" smtClean="0"/>
              <a:t>		3. </a:t>
            </a:r>
            <a:r>
              <a:rPr lang="en-US" altLang="en-US" smtClean="0">
                <a:latin typeface="Gill Sans Light" pitchFamily="124" charset="0"/>
              </a:rPr>
              <a:t>Does not interfere with intercourse</a:t>
            </a:r>
            <a:r>
              <a:rPr lang="en-US" altLang="en-US" smtClean="0"/>
              <a:t> </a:t>
            </a:r>
          </a:p>
          <a:p>
            <a:pPr eaLnBrk="1" hangingPunct="1">
              <a:buFontTx/>
              <a:buNone/>
            </a:pPr>
            <a:r>
              <a:rPr lang="en-US" altLang="en-US" smtClean="0"/>
              <a:t>		4. </a:t>
            </a:r>
            <a:r>
              <a:rPr lang="en-US" altLang="en-US" smtClean="0">
                <a:latin typeface="Gill Sans Light" pitchFamily="124" charset="0"/>
              </a:rPr>
              <a:t>No significant long term side effects</a:t>
            </a:r>
            <a:endParaRPr lang="en-US" altLang="en-US" smtClean="0"/>
          </a:p>
        </p:txBody>
      </p:sp>
      <p:sp>
        <p:nvSpPr>
          <p:cNvPr id="26637" name="AutoShape 13"/>
          <p:cNvSpPr>
            <a:spLocks noChangeArrowheads="1"/>
          </p:cNvSpPr>
          <p:nvPr/>
        </p:nvSpPr>
        <p:spPr bwMode="auto">
          <a:xfrm rot="5400000">
            <a:off x="2247900" y="1276350"/>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6638" name="Text Box 16"/>
          <p:cNvSpPr txBox="1">
            <a:spLocks noChangeArrowheads="1"/>
          </p:cNvSpPr>
          <p:nvPr/>
        </p:nvSpPr>
        <p:spPr bwMode="auto">
          <a:xfrm>
            <a:off x="2501900" y="466726"/>
            <a:ext cx="4506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s t e r i l i z a t i o n</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31685086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5"/>
          <p:cNvSpPr>
            <a:spLocks noChangeArrowheads="1"/>
          </p:cNvSpPr>
          <p:nvPr/>
        </p:nvSpPr>
        <p:spPr bwMode="auto">
          <a:xfrm>
            <a:off x="1524000" y="0"/>
            <a:ext cx="9144000" cy="6858000"/>
          </a:xfrm>
          <a:prstGeom prst="rect">
            <a:avLst/>
          </a:prstGeom>
          <a:solidFill>
            <a:srgbClr val="A9D3C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7651"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7652"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7653"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7654"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7655"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7656"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7657"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7658"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7659"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0"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Usually permanent and difficult to have reversed</a:t>
            </a:r>
            <a:endParaRPr lang="en-US" altLang="en-US" smtClean="0"/>
          </a:p>
          <a:p>
            <a:pPr eaLnBrk="1" hangingPunct="1">
              <a:buFontTx/>
              <a:buNone/>
            </a:pPr>
            <a:r>
              <a:rPr lang="en-US" altLang="en-US" smtClean="0"/>
              <a:t>		2. </a:t>
            </a:r>
            <a:r>
              <a:rPr lang="en-US" altLang="en-US" smtClean="0">
                <a:latin typeface="Gill Sans Light" pitchFamily="124" charset="0"/>
              </a:rPr>
              <a:t>Possible post-sterilization regret </a:t>
            </a:r>
          </a:p>
          <a:p>
            <a:pPr eaLnBrk="1" hangingPunct="1">
              <a:buFontTx/>
              <a:buNone/>
            </a:pPr>
            <a:r>
              <a:rPr lang="en-US" altLang="en-US" smtClean="0"/>
              <a:t>		3. </a:t>
            </a:r>
            <a:r>
              <a:rPr lang="en-US" altLang="en-US" smtClean="0">
                <a:latin typeface="Gill Sans Light" pitchFamily="124" charset="0"/>
              </a:rPr>
              <a:t>Possible short-term surgery-related complications: abdominal </a:t>
            </a:r>
            <a:br>
              <a:rPr lang="en-US" altLang="en-US" smtClean="0">
                <a:latin typeface="Gill Sans Light" pitchFamily="124" charset="0"/>
              </a:rPr>
            </a:br>
            <a:r>
              <a:rPr lang="en-US" altLang="en-US" smtClean="0">
                <a:latin typeface="Gill Sans Light" pitchFamily="124" charset="0"/>
              </a:rPr>
              <a:t>             discomfort; bruising, bleeding, or infection at the incision site; reaction to </a:t>
            </a:r>
            <a:br>
              <a:rPr lang="en-US" altLang="en-US" smtClean="0">
                <a:latin typeface="Gill Sans Light" pitchFamily="124" charset="0"/>
              </a:rPr>
            </a:br>
            <a:r>
              <a:rPr lang="en-US" altLang="en-US" smtClean="0">
                <a:latin typeface="Gill Sans Light" pitchFamily="124" charset="0"/>
              </a:rPr>
              <a:t>             anesthesia</a:t>
            </a:r>
            <a:r>
              <a:rPr lang="en-US" altLang="en-US" smtClean="0"/>
              <a:t> </a:t>
            </a:r>
          </a:p>
          <a:p>
            <a:pPr eaLnBrk="1" hangingPunct="1">
              <a:buFontTx/>
              <a:buNone/>
            </a:pPr>
            <a:r>
              <a:rPr lang="en-US" altLang="en-US" smtClean="0"/>
              <a:t>		4. </a:t>
            </a:r>
            <a:r>
              <a:rPr lang="en-US" altLang="en-US" smtClean="0">
                <a:latin typeface="Gill Sans Light" pitchFamily="124" charset="0"/>
              </a:rPr>
              <a:t>If pregnancy occurs, there is a higher chance that it will be an ectopic</a:t>
            </a:r>
          </a:p>
          <a:p>
            <a:pPr eaLnBrk="1" hangingPunct="1">
              <a:buFontTx/>
              <a:buNone/>
            </a:pPr>
            <a:r>
              <a:rPr lang="en-US" altLang="en-US" smtClean="0">
                <a:latin typeface="Gill Sans Light" pitchFamily="124" charset="0"/>
              </a:rPr>
              <a:t>                   pregnancy</a:t>
            </a:r>
            <a:r>
              <a:rPr lang="en-US" altLang="en-US" smtClean="0"/>
              <a:t>  </a:t>
            </a:r>
          </a:p>
          <a:p>
            <a:pPr eaLnBrk="1" hangingPunct="1">
              <a:buFontTx/>
              <a:buNone/>
            </a:pPr>
            <a:r>
              <a:rPr lang="en-US" altLang="en-US" smtClean="0"/>
              <a:t>		5. </a:t>
            </a:r>
            <a:r>
              <a:rPr lang="en-US" altLang="en-US" smtClean="0">
                <a:latin typeface="Gill Sans Light" pitchFamily="124" charset="0"/>
              </a:rPr>
              <a:t>Does not protect against STIs</a:t>
            </a:r>
            <a:r>
              <a:rPr lang="en-US" altLang="en-US" smtClean="0"/>
              <a:t> </a:t>
            </a:r>
          </a:p>
        </p:txBody>
      </p:sp>
      <p:sp>
        <p:nvSpPr>
          <p:cNvPr id="27661" name="AutoShape 13"/>
          <p:cNvSpPr>
            <a:spLocks noChangeArrowheads="1"/>
          </p:cNvSpPr>
          <p:nvPr/>
        </p:nvSpPr>
        <p:spPr bwMode="auto">
          <a:xfrm rot="5400000">
            <a:off x="2247900" y="1276350"/>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7662" name="Text Box 16"/>
          <p:cNvSpPr txBox="1">
            <a:spLocks noChangeArrowheads="1"/>
          </p:cNvSpPr>
          <p:nvPr/>
        </p:nvSpPr>
        <p:spPr bwMode="auto">
          <a:xfrm>
            <a:off x="2501900" y="466726"/>
            <a:ext cx="4506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s t e r i l i z a t i o n</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908800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8675" name="AutoShape 4"/>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8676" name="Rectangle 5"/>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8677" name="Rectangle 6"/>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8678" name="AutoShape 7"/>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8679" name="Rectangle 8"/>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8680" name="Rectangle 9"/>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8681" name="Rectangle 10"/>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8682" name="Text Box 11"/>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8683" name="Picture 12"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AutoShape 13"/>
          <p:cNvSpPr>
            <a:spLocks noChangeArrowheads="1"/>
          </p:cNvSpPr>
          <p:nvPr/>
        </p:nvSpPr>
        <p:spPr bwMode="auto">
          <a:xfrm rot="5400000">
            <a:off x="2216150" y="293370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8685" name="AutoShape 14"/>
          <p:cNvSpPr>
            <a:spLocks noChangeArrowheads="1"/>
          </p:cNvSpPr>
          <p:nvPr/>
        </p:nvSpPr>
        <p:spPr bwMode="auto">
          <a:xfrm rot="5400000">
            <a:off x="2216150" y="514350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8686" name="Text Box 15"/>
          <p:cNvSpPr txBox="1">
            <a:spLocks noChangeArrowheads="1"/>
          </p:cNvSpPr>
          <p:nvPr/>
        </p:nvSpPr>
        <p:spPr bwMode="auto">
          <a:xfrm>
            <a:off x="2501900" y="466726"/>
            <a:ext cx="337464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c o n d o m</a:t>
            </a:r>
            <a:endParaRPr lang="en-US" altLang="en-US" sz="2600">
              <a:solidFill>
                <a:srgbClr val="FFFFFF"/>
              </a:solidFill>
              <a:latin typeface="Gill Sans Light" pitchFamily="124" charset="0"/>
            </a:endParaRPr>
          </a:p>
        </p:txBody>
      </p:sp>
      <p:sp>
        <p:nvSpPr>
          <p:cNvPr id="28687" name="AutoShape 17"/>
          <p:cNvSpPr>
            <a:spLocks noChangeArrowheads="1"/>
          </p:cNvSpPr>
          <p:nvPr/>
        </p:nvSpPr>
        <p:spPr bwMode="auto">
          <a:xfrm rot="5400000">
            <a:off x="5104607" y="1637507"/>
            <a:ext cx="304800" cy="182563"/>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8688" name="Rectangle 26"/>
          <p:cNvSpPr>
            <a:spLocks noGrp="1" noChangeArrowheads="1"/>
          </p:cNvSpPr>
          <p:nvPr>
            <p:ph type="body" idx="1"/>
          </p:nvPr>
        </p:nvSpPr>
        <p:spPr>
          <a:xfrm>
            <a:off x="2209800" y="2895600"/>
            <a:ext cx="8229600" cy="2362200"/>
          </a:xfrm>
          <a:noFill/>
        </p:spPr>
        <p:txBody>
          <a:bodyPr/>
          <a:lstStyle/>
          <a:p>
            <a:pPr eaLnBrk="1" hangingPunct="1">
              <a:lnSpc>
                <a:spcPct val="90000"/>
              </a:lnSpc>
              <a:buFontTx/>
              <a:buNone/>
            </a:pPr>
            <a:r>
              <a:rPr lang="en-US" altLang="en-US" sz="1400"/>
              <a:t>	</a:t>
            </a:r>
            <a:r>
              <a:rPr lang="en-US" altLang="en-US" sz="1400" b="1"/>
              <a:t>How </a:t>
            </a:r>
            <a:r>
              <a:rPr lang="en-US" altLang="en-US" sz="1400"/>
              <a:t>does it work?</a:t>
            </a:r>
          </a:p>
          <a:p>
            <a:pPr eaLnBrk="1" hangingPunct="1">
              <a:lnSpc>
                <a:spcPct val="90000"/>
              </a:lnSpc>
              <a:buFontTx/>
              <a:buNone/>
            </a:pPr>
            <a:r>
              <a:rPr lang="en-US" altLang="en-US" sz="1500"/>
              <a:t>		• </a:t>
            </a:r>
            <a:r>
              <a:rPr lang="en-US" altLang="en-US" sz="1500">
                <a:latin typeface="Gill Sans Light" pitchFamily="124" charset="0"/>
              </a:rPr>
              <a:t>Placed in the vagina before intercourse</a:t>
            </a:r>
            <a:r>
              <a:rPr lang="en-US" altLang="en-US" sz="1500"/>
              <a:t> </a:t>
            </a:r>
          </a:p>
          <a:p>
            <a:pPr eaLnBrk="1" hangingPunct="1">
              <a:lnSpc>
                <a:spcPct val="90000"/>
              </a:lnSpc>
              <a:buFontTx/>
              <a:buNone/>
            </a:pPr>
            <a:r>
              <a:rPr lang="en-US" altLang="en-US" sz="1500"/>
              <a:t>		• </a:t>
            </a:r>
            <a:r>
              <a:rPr lang="en-US" altLang="en-US" sz="1500">
                <a:latin typeface="Gill Sans Light" pitchFamily="124" charset="0"/>
              </a:rPr>
              <a:t>Lines the vagina completely, preventing direct contact between the penis and the  </a:t>
            </a:r>
            <a:br>
              <a:rPr lang="en-US" altLang="en-US" sz="1500">
                <a:latin typeface="Gill Sans Light" pitchFamily="124" charset="0"/>
              </a:rPr>
            </a:br>
            <a:r>
              <a:rPr lang="en-US" altLang="en-US" sz="1500">
                <a:latin typeface="Gill Sans Light" pitchFamily="124" charset="0"/>
              </a:rPr>
              <a:t>             vagina and preventing the exchange of body fluids</a:t>
            </a:r>
          </a:p>
          <a:p>
            <a:pPr eaLnBrk="1" hangingPunct="1">
              <a:lnSpc>
                <a:spcPct val="90000"/>
              </a:lnSpc>
              <a:buFontTx/>
              <a:buNone/>
            </a:pPr>
            <a:r>
              <a:rPr lang="en-US" altLang="en-US" sz="1500"/>
              <a:t>		• </a:t>
            </a:r>
            <a:r>
              <a:rPr lang="en-US" altLang="en-US" sz="1500">
                <a:latin typeface="Gill Sans Light" pitchFamily="124" charset="0"/>
              </a:rPr>
              <a:t>Sperm is trapped in the condom, which is thrown away</a:t>
            </a:r>
          </a:p>
          <a:p>
            <a:pPr eaLnBrk="1" hangingPunct="1">
              <a:lnSpc>
                <a:spcPct val="90000"/>
              </a:lnSpc>
              <a:buFontTx/>
              <a:buNone/>
            </a:pPr>
            <a:r>
              <a:rPr lang="en-US" altLang="en-US" sz="1500">
                <a:latin typeface="Gill Sans Light" pitchFamily="124" charset="0"/>
              </a:rPr>
              <a:t>		  after intercourse</a:t>
            </a:r>
          </a:p>
          <a:p>
            <a:pPr eaLnBrk="1" hangingPunct="1">
              <a:lnSpc>
                <a:spcPct val="90000"/>
              </a:lnSpc>
              <a:buFontTx/>
              <a:buNone/>
            </a:pPr>
            <a:r>
              <a:rPr lang="en-US" altLang="en-US" sz="1500"/>
              <a:t>		• </a:t>
            </a:r>
            <a:r>
              <a:rPr lang="en-US" altLang="en-US" sz="1500">
                <a:latin typeface="Gill Sans Light" pitchFamily="124" charset="0"/>
              </a:rPr>
              <a:t>A new condom should be used for each repeated</a:t>
            </a:r>
          </a:p>
          <a:p>
            <a:pPr eaLnBrk="1" hangingPunct="1">
              <a:lnSpc>
                <a:spcPct val="90000"/>
              </a:lnSpc>
              <a:buFontTx/>
              <a:buNone/>
            </a:pPr>
            <a:r>
              <a:rPr lang="en-US" altLang="en-US" sz="1500">
                <a:latin typeface="Gill Sans Light" pitchFamily="124" charset="0"/>
              </a:rPr>
              <a:t>		  act of intercourse </a:t>
            </a:r>
          </a:p>
          <a:p>
            <a:pPr eaLnBrk="1" hangingPunct="1">
              <a:lnSpc>
                <a:spcPct val="90000"/>
              </a:lnSpc>
              <a:buFontTx/>
              <a:buNone/>
            </a:pPr>
            <a:endParaRPr lang="en-US" altLang="en-US" sz="1500">
              <a:latin typeface="Gill Sans Light" pitchFamily="124" charset="0"/>
            </a:endParaRPr>
          </a:p>
          <a:p>
            <a:pPr eaLnBrk="1" hangingPunct="1">
              <a:lnSpc>
                <a:spcPct val="90000"/>
              </a:lnSpc>
              <a:buFontTx/>
              <a:buNone/>
            </a:pPr>
            <a:r>
              <a:rPr lang="en-US" altLang="en-US" sz="1400"/>
              <a:t>	</a:t>
            </a:r>
            <a:r>
              <a:rPr lang="en-US" altLang="en-US" sz="1400" b="1"/>
              <a:t>Failure rate: </a:t>
            </a:r>
            <a:r>
              <a:rPr lang="en-US" altLang="en-US" sz="1400">
                <a:latin typeface="Gill Sans Light" pitchFamily="124" charset="0"/>
              </a:rPr>
              <a:t>210 per 1000 women per year</a:t>
            </a:r>
          </a:p>
        </p:txBody>
      </p:sp>
      <p:sp>
        <p:nvSpPr>
          <p:cNvPr id="28689" name="Text Box 27"/>
          <p:cNvSpPr txBox="1">
            <a:spLocks noChangeArrowheads="1"/>
          </p:cNvSpPr>
          <p:nvPr/>
        </p:nvSpPr>
        <p:spPr bwMode="auto">
          <a:xfrm>
            <a:off x="5410200" y="1558925"/>
            <a:ext cx="48768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20000"/>
              </a:spcBef>
              <a:spcAft>
                <a:spcPct val="0"/>
              </a:spcAft>
            </a:pPr>
            <a:r>
              <a:rPr lang="en-US" altLang="en-US" sz="1600" b="1">
                <a:solidFill>
                  <a:srgbClr val="000000"/>
                </a:solidFill>
                <a:latin typeface="Gill Sans" pitchFamily="124" charset="0"/>
              </a:rPr>
              <a:t>What </a:t>
            </a:r>
            <a:r>
              <a:rPr lang="en-US" altLang="en-US" sz="1600">
                <a:solidFill>
                  <a:srgbClr val="000000"/>
                </a:solidFill>
                <a:latin typeface="Gill Sans" pitchFamily="124" charset="0"/>
              </a:rPr>
              <a:t>is it?</a:t>
            </a:r>
          </a:p>
          <a:p>
            <a:pPr defTabSz="914400" fontAlgn="base">
              <a:spcBef>
                <a:spcPct val="20000"/>
              </a:spcBef>
              <a:spcAft>
                <a:spcPct val="0"/>
              </a:spcAft>
            </a:pPr>
            <a:r>
              <a:rPr lang="en-US" altLang="en-US" sz="1500">
                <a:solidFill>
                  <a:srgbClr val="000000"/>
                </a:solidFill>
                <a:latin typeface="Gill Sans Light" pitchFamily="124" charset="0"/>
              </a:rPr>
              <a:t>    </a:t>
            </a:r>
            <a:r>
              <a:rPr lang="en-US" altLang="en-US" sz="1500">
                <a:solidFill>
                  <a:srgbClr val="000000"/>
                </a:solidFill>
                <a:latin typeface="Gill Sans" pitchFamily="124" charset="0"/>
              </a:rPr>
              <a:t>• </a:t>
            </a:r>
            <a:r>
              <a:rPr lang="en-US" altLang="en-US" sz="1500">
                <a:solidFill>
                  <a:srgbClr val="000000"/>
                </a:solidFill>
                <a:latin typeface="Gill Sans Light" pitchFamily="124" charset="0"/>
              </a:rPr>
              <a:t>Soft, disposable, polyurethane sheath</a:t>
            </a:r>
          </a:p>
          <a:p>
            <a:pPr defTabSz="914400" eaLnBrk="0" fontAlgn="base" hangingPunct="0">
              <a:spcBef>
                <a:spcPct val="0"/>
              </a:spcBef>
              <a:spcAft>
                <a:spcPct val="0"/>
              </a:spcAft>
            </a:pPr>
            <a:r>
              <a:rPr lang="en-US" altLang="en-US" sz="1500">
                <a:solidFill>
                  <a:srgbClr val="000000"/>
                </a:solidFill>
                <a:latin typeface="Gill Sans Light" pitchFamily="124" charset="0"/>
              </a:rPr>
              <a:t>    </a:t>
            </a:r>
            <a:r>
              <a:rPr lang="en-US" altLang="en-US" sz="1500">
                <a:solidFill>
                  <a:srgbClr val="000000"/>
                </a:solidFill>
                <a:latin typeface="Gill Sans" pitchFamily="124" charset="0"/>
              </a:rPr>
              <a:t>• </a:t>
            </a:r>
            <a:r>
              <a:rPr lang="en-US" altLang="en-US" sz="1500">
                <a:solidFill>
                  <a:srgbClr val="000000"/>
                </a:solidFill>
                <a:latin typeface="Gill Sans Light" pitchFamily="124" charset="0"/>
              </a:rPr>
              <a:t>Available in drugstores without a prescription</a:t>
            </a:r>
          </a:p>
        </p:txBody>
      </p:sp>
      <p:pic>
        <p:nvPicPr>
          <p:cNvPr id="28690" name="Picture 29" descr="Cond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990601"/>
            <a:ext cx="346710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1" name="Rectangle 30"/>
          <p:cNvSpPr>
            <a:spLocks noChangeArrowheads="1"/>
          </p:cNvSpPr>
          <p:nvPr/>
        </p:nvSpPr>
        <p:spPr bwMode="auto">
          <a:xfrm>
            <a:off x="7924800" y="4114800"/>
            <a:ext cx="2273300" cy="2332038"/>
          </a:xfrm>
          <a:prstGeom prst="rect">
            <a:avLst/>
          </a:prstGeom>
          <a:noFill/>
          <a:ln w="60325">
            <a:solidFill>
              <a:srgbClr val="6789C4"/>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2917195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9699"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9700"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9701"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9702"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9703"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9704"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29705"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9706"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29707"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Available widely without a prescription</a:t>
            </a:r>
            <a:endParaRPr lang="en-US" altLang="en-US" smtClean="0"/>
          </a:p>
          <a:p>
            <a:pPr eaLnBrk="1" hangingPunct="1">
              <a:buFontTx/>
              <a:buNone/>
            </a:pPr>
            <a:r>
              <a:rPr lang="en-US" altLang="en-US" smtClean="0"/>
              <a:t>		2. </a:t>
            </a:r>
            <a:r>
              <a:rPr lang="en-US" altLang="en-US" smtClean="0">
                <a:latin typeface="Gill Sans Light" pitchFamily="124" charset="0"/>
              </a:rPr>
              <a:t>No daily contraceptive routine or continued use required</a:t>
            </a:r>
          </a:p>
          <a:p>
            <a:pPr eaLnBrk="1" hangingPunct="1">
              <a:buFontTx/>
              <a:buNone/>
            </a:pPr>
            <a:r>
              <a:rPr lang="en-US" altLang="en-US" smtClean="0">
                <a:latin typeface="Gill Sans Light" pitchFamily="124" charset="0"/>
              </a:rPr>
              <a:t>		</a:t>
            </a:r>
            <a:r>
              <a:rPr lang="en-US" altLang="en-US" smtClean="0"/>
              <a:t>3. </a:t>
            </a:r>
            <a:r>
              <a:rPr lang="en-US" altLang="en-US" smtClean="0">
                <a:latin typeface="Gill Sans Light" pitchFamily="124" charset="0"/>
              </a:rPr>
              <a:t>Woman remains in charge of placement and use </a:t>
            </a:r>
          </a:p>
          <a:p>
            <a:pPr eaLnBrk="1" hangingPunct="1">
              <a:buFontTx/>
              <a:buNone/>
            </a:pPr>
            <a:r>
              <a:rPr lang="en-US" altLang="en-US" smtClean="0"/>
              <a:t>		4. </a:t>
            </a:r>
            <a:r>
              <a:rPr lang="en-US" altLang="en-US" smtClean="0">
                <a:latin typeface="Gill Sans Light" pitchFamily="124" charset="0"/>
              </a:rPr>
              <a:t>Protects against some STIs</a:t>
            </a:r>
          </a:p>
        </p:txBody>
      </p:sp>
      <p:sp>
        <p:nvSpPr>
          <p:cNvPr id="29709"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29710" name="Text Box 15"/>
          <p:cNvSpPr txBox="1">
            <a:spLocks noChangeArrowheads="1"/>
          </p:cNvSpPr>
          <p:nvPr/>
        </p:nvSpPr>
        <p:spPr bwMode="auto">
          <a:xfrm>
            <a:off x="2501900" y="466726"/>
            <a:ext cx="337464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c o n d o m</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4890580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7"/>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75" name="Rectangle 8"/>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6" name="Rectangle 9"/>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7" name="AutoShape 10"/>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78" name="Rectangle 11"/>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9" name="Rectangle 12"/>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80" name="Rectangle 13"/>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81" name="Text Box 14"/>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082" name="Picture 15"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Text Box 16"/>
          <p:cNvSpPr txBox="1">
            <a:spLocks noChangeArrowheads="1"/>
          </p:cNvSpPr>
          <p:nvPr/>
        </p:nvSpPr>
        <p:spPr bwMode="auto">
          <a:xfrm>
            <a:off x="2501900" y="517526"/>
            <a:ext cx="54617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2200">
                <a:solidFill>
                  <a:srgbClr val="FFFFFF"/>
                </a:solidFill>
                <a:latin typeface="Gill Sans Light" pitchFamily="124" charset="0"/>
              </a:rPr>
              <a:t>F e m a l e </a:t>
            </a:r>
            <a:r>
              <a:rPr lang="en-US" altLang="en-US" sz="2200">
                <a:solidFill>
                  <a:srgbClr val="FFFFFF"/>
                </a:solidFill>
                <a:latin typeface="Gill Sans" pitchFamily="124" charset="0"/>
              </a:rPr>
              <a:t>r e</a:t>
            </a:r>
            <a:r>
              <a:rPr lang="en-US" altLang="en-US" sz="2200">
                <a:solidFill>
                  <a:srgbClr val="FFFFFF"/>
                </a:solidFill>
                <a:latin typeface="Gill Sans Light" pitchFamily="124" charset="0"/>
              </a:rPr>
              <a:t> </a:t>
            </a:r>
            <a:r>
              <a:rPr lang="en-US" altLang="en-US" sz="2200">
                <a:solidFill>
                  <a:srgbClr val="FFFFFF"/>
                </a:solidFill>
                <a:latin typeface="Gill Sans" pitchFamily="124" charset="0"/>
              </a:rPr>
              <a:t>p r o d u c t i v e </a:t>
            </a:r>
            <a:r>
              <a:rPr lang="en-US" altLang="en-US" sz="2200">
                <a:solidFill>
                  <a:srgbClr val="FFFFFF"/>
                </a:solidFill>
                <a:latin typeface="Gill Sans Light" pitchFamily="124" charset="0"/>
              </a:rPr>
              <a:t>s y s t e m</a:t>
            </a:r>
            <a:r>
              <a:rPr lang="en-US" altLang="en-US" sz="2200">
                <a:solidFill>
                  <a:srgbClr val="FFFFFF"/>
                </a:solidFill>
                <a:latin typeface="Gill Sans" pitchFamily="124" charset="0"/>
              </a:rPr>
              <a:t> </a:t>
            </a:r>
            <a:endParaRPr lang="en-US" altLang="en-US" sz="2200">
              <a:solidFill>
                <a:srgbClr val="FFFFFF"/>
              </a:solidFill>
              <a:latin typeface="Gill Sans Light" pitchFamily="124" charset="0"/>
            </a:endParaRPr>
          </a:p>
        </p:txBody>
      </p:sp>
      <p:pic>
        <p:nvPicPr>
          <p:cNvPr id="3084" name="Picture 17" descr="female_anatom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5388" y="1119188"/>
            <a:ext cx="5484812" cy="573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5" name="Text Box 18"/>
          <p:cNvSpPr txBox="1">
            <a:spLocks noChangeArrowheads="1"/>
          </p:cNvSpPr>
          <p:nvPr/>
        </p:nvSpPr>
        <p:spPr bwMode="auto">
          <a:xfrm>
            <a:off x="2363788" y="1535114"/>
            <a:ext cx="1649412"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Fallopian tube</a:t>
            </a:r>
          </a:p>
        </p:txBody>
      </p:sp>
      <p:sp>
        <p:nvSpPr>
          <p:cNvPr id="3086" name="Text Box 19"/>
          <p:cNvSpPr txBox="1">
            <a:spLocks noChangeArrowheads="1"/>
          </p:cNvSpPr>
          <p:nvPr/>
        </p:nvSpPr>
        <p:spPr bwMode="auto">
          <a:xfrm>
            <a:off x="6097589" y="1763714"/>
            <a:ext cx="979487"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Ovaries</a:t>
            </a:r>
          </a:p>
        </p:txBody>
      </p:sp>
      <p:sp>
        <p:nvSpPr>
          <p:cNvPr id="3087" name="Text Box 20"/>
          <p:cNvSpPr txBox="1">
            <a:spLocks noChangeArrowheads="1"/>
          </p:cNvSpPr>
          <p:nvPr/>
        </p:nvSpPr>
        <p:spPr bwMode="auto">
          <a:xfrm>
            <a:off x="2592388" y="3135314"/>
            <a:ext cx="868362"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Uterus</a:t>
            </a:r>
          </a:p>
        </p:txBody>
      </p:sp>
      <p:sp>
        <p:nvSpPr>
          <p:cNvPr id="3088" name="Text Box 21"/>
          <p:cNvSpPr txBox="1">
            <a:spLocks noChangeArrowheads="1"/>
          </p:cNvSpPr>
          <p:nvPr/>
        </p:nvSpPr>
        <p:spPr bwMode="auto">
          <a:xfrm>
            <a:off x="2592389" y="4430714"/>
            <a:ext cx="846137"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Cervix</a:t>
            </a:r>
          </a:p>
        </p:txBody>
      </p:sp>
      <p:sp>
        <p:nvSpPr>
          <p:cNvPr id="3089" name="Text Box 22"/>
          <p:cNvSpPr txBox="1">
            <a:spLocks noChangeArrowheads="1"/>
          </p:cNvSpPr>
          <p:nvPr/>
        </p:nvSpPr>
        <p:spPr bwMode="auto">
          <a:xfrm>
            <a:off x="2439988" y="5497514"/>
            <a:ext cx="893762"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Vagina</a:t>
            </a:r>
          </a:p>
        </p:txBody>
      </p:sp>
      <p:sp>
        <p:nvSpPr>
          <p:cNvPr id="3090" name="Line 24"/>
          <p:cNvSpPr>
            <a:spLocks noChangeShapeType="1"/>
          </p:cNvSpPr>
          <p:nvPr/>
        </p:nvSpPr>
        <p:spPr bwMode="auto">
          <a:xfrm>
            <a:off x="3963988" y="1752600"/>
            <a:ext cx="14478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091" name="Line 25"/>
          <p:cNvSpPr>
            <a:spLocks noChangeShapeType="1"/>
          </p:cNvSpPr>
          <p:nvPr/>
        </p:nvSpPr>
        <p:spPr bwMode="auto">
          <a:xfrm flipV="1">
            <a:off x="5716588" y="2133600"/>
            <a:ext cx="762000" cy="1066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092" name="Line 26"/>
          <p:cNvSpPr>
            <a:spLocks noChangeShapeType="1"/>
          </p:cNvSpPr>
          <p:nvPr/>
        </p:nvSpPr>
        <p:spPr bwMode="auto">
          <a:xfrm flipH="1" flipV="1">
            <a:off x="6478588" y="2133600"/>
            <a:ext cx="762000" cy="1066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093" name="Line 27"/>
          <p:cNvSpPr>
            <a:spLocks noChangeShapeType="1"/>
          </p:cNvSpPr>
          <p:nvPr/>
        </p:nvSpPr>
        <p:spPr bwMode="auto">
          <a:xfrm>
            <a:off x="3430588" y="3352800"/>
            <a:ext cx="28956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094" name="Line 28"/>
          <p:cNvSpPr>
            <a:spLocks noChangeShapeType="1"/>
          </p:cNvSpPr>
          <p:nvPr/>
        </p:nvSpPr>
        <p:spPr bwMode="auto">
          <a:xfrm flipV="1">
            <a:off x="3354389" y="4297364"/>
            <a:ext cx="3132137" cy="3508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095" name="Line 29"/>
          <p:cNvSpPr>
            <a:spLocks noChangeShapeType="1"/>
          </p:cNvSpPr>
          <p:nvPr/>
        </p:nvSpPr>
        <p:spPr bwMode="auto">
          <a:xfrm flipV="1">
            <a:off x="3278188" y="4495800"/>
            <a:ext cx="32004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96656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23"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724"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25"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26"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727"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28"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0729"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730"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0731"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2"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Must be available at time of intercourse</a:t>
            </a:r>
          </a:p>
          <a:p>
            <a:pPr eaLnBrk="1" hangingPunct="1">
              <a:buFontTx/>
              <a:buNone/>
            </a:pPr>
            <a:r>
              <a:rPr lang="en-US" altLang="en-US" smtClean="0"/>
              <a:t>		2. </a:t>
            </a:r>
            <a:r>
              <a:rPr lang="en-US" altLang="en-US" smtClean="0">
                <a:latin typeface="Gill Sans Light" pitchFamily="124" charset="0"/>
              </a:rPr>
              <a:t>Requires proper insertion technique </a:t>
            </a:r>
          </a:p>
          <a:p>
            <a:pPr eaLnBrk="1" hangingPunct="1">
              <a:buFontTx/>
              <a:buNone/>
            </a:pPr>
            <a:r>
              <a:rPr lang="en-US" altLang="en-US" smtClean="0"/>
              <a:t>		3. </a:t>
            </a:r>
            <a:r>
              <a:rPr lang="en-US" altLang="en-US" smtClean="0">
                <a:latin typeface="Gill Sans Light" pitchFamily="124" charset="0"/>
              </a:rPr>
              <a:t>Flexible inner ring may cause discomfort for some </a:t>
            </a:r>
          </a:p>
          <a:p>
            <a:pPr eaLnBrk="1" hangingPunct="1">
              <a:buFontTx/>
              <a:buNone/>
            </a:pPr>
            <a:r>
              <a:rPr lang="en-US" altLang="en-US" smtClean="0"/>
              <a:t>		4. </a:t>
            </a:r>
            <a:r>
              <a:rPr lang="en-US" altLang="en-US" smtClean="0">
                <a:latin typeface="Gill Sans Light" pitchFamily="124" charset="0"/>
              </a:rPr>
              <a:t>More expensive than the male condom and not available in all stores  </a:t>
            </a:r>
          </a:p>
          <a:p>
            <a:pPr eaLnBrk="1" hangingPunct="1">
              <a:buFontTx/>
              <a:buNone/>
            </a:pPr>
            <a:r>
              <a:rPr lang="en-US" altLang="en-US" smtClean="0"/>
              <a:t>		5. </a:t>
            </a:r>
            <a:r>
              <a:rPr lang="en-US" altLang="en-US" smtClean="0">
                <a:latin typeface="Gill Sans Light" pitchFamily="124" charset="0"/>
              </a:rPr>
              <a:t>Makes a noise during intercourse</a:t>
            </a:r>
            <a:r>
              <a:rPr lang="en-US" altLang="en-US" smtClean="0"/>
              <a:t> </a:t>
            </a:r>
          </a:p>
          <a:p>
            <a:pPr eaLnBrk="1" hangingPunct="1">
              <a:buFontTx/>
              <a:buNone/>
            </a:pPr>
            <a:r>
              <a:rPr lang="en-US" altLang="en-US" smtClean="0"/>
              <a:t>		6. </a:t>
            </a:r>
            <a:r>
              <a:rPr lang="en-US" altLang="en-US" smtClean="0">
                <a:latin typeface="Gill Sans Light" pitchFamily="124" charset="0"/>
              </a:rPr>
              <a:t>May slip or break during intercourse </a:t>
            </a:r>
          </a:p>
          <a:p>
            <a:pPr eaLnBrk="1" hangingPunct="1">
              <a:buFontTx/>
              <a:buNone/>
            </a:pPr>
            <a:r>
              <a:rPr lang="en-US" altLang="en-US" smtClean="0"/>
              <a:t>		7. </a:t>
            </a:r>
            <a:r>
              <a:rPr lang="en-US" altLang="en-US" smtClean="0">
                <a:latin typeface="Gill Sans Light" pitchFamily="124" charset="0"/>
              </a:rPr>
              <a:t>May be considered messy by some</a:t>
            </a:r>
          </a:p>
        </p:txBody>
      </p:sp>
      <p:sp>
        <p:nvSpPr>
          <p:cNvPr id="30733"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0734" name="Text Box 15"/>
          <p:cNvSpPr txBox="1">
            <a:spLocks noChangeArrowheads="1"/>
          </p:cNvSpPr>
          <p:nvPr/>
        </p:nvSpPr>
        <p:spPr bwMode="auto">
          <a:xfrm>
            <a:off x="2501900" y="466726"/>
            <a:ext cx="337464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c o n d o m</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1654837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1747"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1748"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1749"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1750"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1751"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1752"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1753"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1754"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1755"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AutoShape 12"/>
          <p:cNvSpPr>
            <a:spLocks noChangeArrowheads="1"/>
          </p:cNvSpPr>
          <p:nvPr/>
        </p:nvSpPr>
        <p:spPr bwMode="auto">
          <a:xfrm rot="5400000">
            <a:off x="2216150" y="3519488"/>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1757" name="AutoShape 13"/>
          <p:cNvSpPr>
            <a:spLocks noChangeArrowheads="1"/>
          </p:cNvSpPr>
          <p:nvPr/>
        </p:nvSpPr>
        <p:spPr bwMode="auto">
          <a:xfrm rot="5400000">
            <a:off x="2216150" y="6069013"/>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1758" name="Text Box 14"/>
          <p:cNvSpPr txBox="1">
            <a:spLocks noChangeArrowheads="1"/>
          </p:cNvSpPr>
          <p:nvPr/>
        </p:nvSpPr>
        <p:spPr bwMode="auto">
          <a:xfrm>
            <a:off x="2501900" y="466726"/>
            <a:ext cx="51042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
        <p:nvSpPr>
          <p:cNvPr id="31759" name="AutoShape 15"/>
          <p:cNvSpPr>
            <a:spLocks noChangeArrowheads="1"/>
          </p:cNvSpPr>
          <p:nvPr/>
        </p:nvSpPr>
        <p:spPr bwMode="auto">
          <a:xfrm rot="5400000">
            <a:off x="5028407" y="1297782"/>
            <a:ext cx="304800" cy="182563"/>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1760" name="Rectangle 16"/>
          <p:cNvSpPr>
            <a:spLocks noGrp="1" noChangeArrowheads="1"/>
          </p:cNvSpPr>
          <p:nvPr>
            <p:ph type="body" idx="1"/>
          </p:nvPr>
        </p:nvSpPr>
        <p:spPr>
          <a:xfrm>
            <a:off x="2208213" y="3500438"/>
            <a:ext cx="6553200" cy="2362200"/>
          </a:xfrm>
          <a:noFill/>
        </p:spPr>
        <p:txBody>
          <a:bodyPr/>
          <a:lstStyle/>
          <a:p>
            <a:pPr eaLnBrk="1" hangingPunct="1">
              <a:lnSpc>
                <a:spcPct val="90000"/>
              </a:lnSpc>
              <a:buFontTx/>
              <a:buNone/>
            </a:pPr>
            <a:r>
              <a:rPr lang="en-US" altLang="en-US" sz="1200" b="1"/>
              <a:t>	</a:t>
            </a:r>
            <a:r>
              <a:rPr lang="en-US" altLang="en-US" sz="1500" b="1"/>
              <a:t>How </a:t>
            </a:r>
            <a:r>
              <a:rPr lang="en-US" altLang="en-US" sz="1500"/>
              <a:t>do they work?</a:t>
            </a:r>
            <a:endParaRPr lang="en-US" altLang="en-US" sz="1200"/>
          </a:p>
          <a:p>
            <a:pPr eaLnBrk="1" hangingPunct="1">
              <a:lnSpc>
                <a:spcPct val="90000"/>
              </a:lnSpc>
              <a:buFontTx/>
              <a:buNone/>
            </a:pPr>
            <a:r>
              <a:rPr lang="en-US" altLang="en-US" sz="1500"/>
              <a:t>		• </a:t>
            </a:r>
            <a:r>
              <a:rPr lang="en-US" altLang="en-US" sz="1500">
                <a:latin typeface="Gill Sans Light" pitchFamily="124" charset="0"/>
              </a:rPr>
              <a:t>A pelvic examination by a qualified health care </a:t>
            </a:r>
            <a:br>
              <a:rPr lang="en-US" altLang="en-US" sz="1500">
                <a:latin typeface="Gill Sans Light" pitchFamily="124" charset="0"/>
              </a:rPr>
            </a:br>
            <a:r>
              <a:rPr lang="en-US" altLang="en-US" sz="1500">
                <a:latin typeface="Gill Sans Light" pitchFamily="124" charset="0"/>
              </a:rPr>
              <a:t>	  professional is required for fitting diaphragms and </a:t>
            </a:r>
          </a:p>
          <a:p>
            <a:pPr eaLnBrk="1" hangingPunct="1">
              <a:lnSpc>
                <a:spcPct val="90000"/>
              </a:lnSpc>
              <a:buFontTx/>
              <a:buNone/>
            </a:pPr>
            <a:r>
              <a:rPr lang="en-US" altLang="en-US" sz="1500">
                <a:latin typeface="Gill Sans Light" pitchFamily="124" charset="0"/>
              </a:rPr>
              <a:t>		  cervical caps</a:t>
            </a:r>
          </a:p>
          <a:p>
            <a:pPr eaLnBrk="1" hangingPunct="1">
              <a:lnSpc>
                <a:spcPct val="90000"/>
              </a:lnSpc>
              <a:buFontTx/>
              <a:buNone/>
            </a:pPr>
            <a:r>
              <a:rPr lang="en-US" altLang="en-US" sz="1500">
                <a:latin typeface="Gill Sans Light" pitchFamily="124" charset="0"/>
              </a:rPr>
              <a:t>		• Inserted into the vagina and fit over the cervix </a:t>
            </a:r>
          </a:p>
          <a:p>
            <a:pPr eaLnBrk="1" hangingPunct="1">
              <a:lnSpc>
                <a:spcPct val="90000"/>
              </a:lnSpc>
              <a:buFontTx/>
              <a:buNone/>
            </a:pPr>
            <a:r>
              <a:rPr lang="en-US" altLang="en-US" sz="1500">
                <a:latin typeface="Gill Sans Light" pitchFamily="124" charset="0"/>
              </a:rPr>
              <a:t>		• When positioned properly, they block the entry to </a:t>
            </a:r>
            <a:br>
              <a:rPr lang="en-US" altLang="en-US" sz="1500">
                <a:latin typeface="Gill Sans Light" pitchFamily="124" charset="0"/>
              </a:rPr>
            </a:br>
            <a:r>
              <a:rPr lang="en-US" altLang="en-US" sz="1500">
                <a:latin typeface="Gill Sans Light" pitchFamily="124" charset="0"/>
              </a:rPr>
              <a:t>	  the uterus so sperm cannot enter and </a:t>
            </a:r>
            <a:br>
              <a:rPr lang="en-US" altLang="en-US" sz="1500">
                <a:latin typeface="Gill Sans Light" pitchFamily="124" charset="0"/>
              </a:rPr>
            </a:br>
            <a:r>
              <a:rPr lang="en-US" altLang="en-US" sz="1500">
                <a:latin typeface="Gill Sans Light" pitchFamily="124" charset="0"/>
              </a:rPr>
              <a:t>	  fertilize the egg</a:t>
            </a:r>
          </a:p>
          <a:p>
            <a:pPr eaLnBrk="1" hangingPunct="1">
              <a:lnSpc>
                <a:spcPct val="90000"/>
              </a:lnSpc>
              <a:buFontTx/>
              <a:buNone/>
            </a:pPr>
            <a:r>
              <a:rPr lang="en-US" altLang="en-US" sz="1500">
                <a:latin typeface="Gill Sans Light" pitchFamily="124" charset="0"/>
              </a:rPr>
              <a:t>		• Spermicide should be reapplied for </a:t>
            </a:r>
            <a:br>
              <a:rPr lang="en-US" altLang="en-US" sz="1500">
                <a:latin typeface="Gill Sans Light" pitchFamily="124" charset="0"/>
              </a:rPr>
            </a:br>
            <a:r>
              <a:rPr lang="en-US" altLang="en-US" sz="1500">
                <a:latin typeface="Gill Sans Light" pitchFamily="124" charset="0"/>
              </a:rPr>
              <a:t>	  each repeated act of intercourse</a:t>
            </a:r>
            <a:endParaRPr lang="en-US" altLang="en-US" sz="1300">
              <a:latin typeface="Gill Sans Light" pitchFamily="124" charset="0"/>
            </a:endParaRPr>
          </a:p>
          <a:p>
            <a:pPr eaLnBrk="1" hangingPunct="1">
              <a:lnSpc>
                <a:spcPct val="90000"/>
              </a:lnSpc>
              <a:buFontTx/>
              <a:buNone/>
            </a:pPr>
            <a:endParaRPr lang="en-US" altLang="en-US" sz="1300">
              <a:latin typeface="Gill Sans Light" pitchFamily="124" charset="0"/>
            </a:endParaRPr>
          </a:p>
          <a:p>
            <a:pPr eaLnBrk="1" hangingPunct="1">
              <a:lnSpc>
                <a:spcPct val="90000"/>
              </a:lnSpc>
              <a:buFontTx/>
              <a:buNone/>
            </a:pPr>
            <a:r>
              <a:rPr lang="en-US" altLang="en-US" sz="1500"/>
              <a:t>	</a:t>
            </a:r>
            <a:r>
              <a:rPr lang="en-US" altLang="en-US" sz="1500" b="1"/>
              <a:t>Failure rate: </a:t>
            </a:r>
            <a:r>
              <a:rPr lang="en-US" altLang="en-US" sz="1500">
                <a:latin typeface="Gill Sans Light" pitchFamily="124" charset="0"/>
              </a:rPr>
              <a:t>160-320 per </a:t>
            </a:r>
            <a:br>
              <a:rPr lang="en-US" altLang="en-US" sz="1500">
                <a:latin typeface="Gill Sans Light" pitchFamily="124" charset="0"/>
              </a:rPr>
            </a:br>
            <a:r>
              <a:rPr lang="en-US" altLang="en-US" sz="1500">
                <a:latin typeface="Gill Sans Light" pitchFamily="124" charset="0"/>
              </a:rPr>
              <a:t>1000 women per year</a:t>
            </a:r>
            <a:endParaRPr lang="en-US" altLang="en-US" sz="1200">
              <a:latin typeface="Gill Sans Light" pitchFamily="124" charset="0"/>
            </a:endParaRPr>
          </a:p>
        </p:txBody>
      </p:sp>
      <p:sp>
        <p:nvSpPr>
          <p:cNvPr id="31761" name="Text Box 17"/>
          <p:cNvSpPr txBox="1">
            <a:spLocks noChangeArrowheads="1"/>
          </p:cNvSpPr>
          <p:nvPr/>
        </p:nvSpPr>
        <p:spPr bwMode="auto">
          <a:xfrm>
            <a:off x="5334000" y="1219200"/>
            <a:ext cx="5334000"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20000"/>
              </a:spcBef>
              <a:spcAft>
                <a:spcPct val="0"/>
              </a:spcAft>
            </a:pPr>
            <a:r>
              <a:rPr lang="en-US" altLang="en-US" sz="1600" b="1">
                <a:solidFill>
                  <a:srgbClr val="000000"/>
                </a:solidFill>
                <a:latin typeface="Gill Sans" pitchFamily="124" charset="0"/>
              </a:rPr>
              <a:t>What </a:t>
            </a:r>
            <a:r>
              <a:rPr lang="en-US" altLang="en-US" sz="1600">
                <a:solidFill>
                  <a:srgbClr val="000000"/>
                </a:solidFill>
                <a:latin typeface="Gill Sans" pitchFamily="124" charset="0"/>
              </a:rPr>
              <a:t>are they?</a:t>
            </a:r>
          </a:p>
          <a:p>
            <a:pPr defTabSz="914400" eaLnBrk="0" fontAlgn="base" hangingPunct="0">
              <a:spcBef>
                <a:spcPct val="0"/>
              </a:spcBef>
              <a:spcAft>
                <a:spcPct val="0"/>
              </a:spcAft>
            </a:pPr>
            <a:r>
              <a:rPr lang="en-US" altLang="en-US" sz="1500">
                <a:solidFill>
                  <a:srgbClr val="000000"/>
                </a:solidFill>
              </a:rPr>
              <a:t>     </a:t>
            </a:r>
            <a:r>
              <a:rPr lang="en-US" altLang="en-US" sz="1500">
                <a:solidFill>
                  <a:srgbClr val="000000"/>
                </a:solidFill>
                <a:latin typeface="Gill Sans Light" pitchFamily="124" charset="0"/>
              </a:rPr>
              <a:t>• Intravaginal barrier methods that are used together  </a:t>
            </a:r>
            <a:br>
              <a:rPr lang="en-US" altLang="en-US" sz="1500">
                <a:solidFill>
                  <a:srgbClr val="000000"/>
                </a:solidFill>
                <a:latin typeface="Gill Sans Light" pitchFamily="124" charset="0"/>
              </a:rPr>
            </a:br>
            <a:r>
              <a:rPr lang="en-US" altLang="en-US" sz="1500">
                <a:solidFill>
                  <a:srgbClr val="000000"/>
                </a:solidFill>
                <a:latin typeface="Gill Sans Light" pitchFamily="124" charset="0"/>
              </a:rPr>
              <a:t>        with a spermicide</a:t>
            </a:r>
          </a:p>
          <a:p>
            <a:pPr defTabSz="914400" eaLnBrk="0" fontAlgn="base" hangingPunct="0">
              <a:spcBef>
                <a:spcPct val="0"/>
              </a:spcBef>
              <a:spcAft>
                <a:spcPct val="0"/>
              </a:spcAft>
            </a:pPr>
            <a:r>
              <a:rPr lang="en-US" altLang="en-US" sz="1500">
                <a:solidFill>
                  <a:srgbClr val="000000"/>
                </a:solidFill>
                <a:latin typeface="Gill Sans Light" pitchFamily="124" charset="0"/>
              </a:rPr>
              <a:t>     • The diaphragm is a latex dome with a flexible steel  </a:t>
            </a:r>
            <a:br>
              <a:rPr lang="en-US" altLang="en-US" sz="1500">
                <a:solidFill>
                  <a:srgbClr val="000000"/>
                </a:solidFill>
                <a:latin typeface="Gill Sans Light" pitchFamily="124" charset="0"/>
              </a:rPr>
            </a:br>
            <a:r>
              <a:rPr lang="en-US" altLang="en-US" sz="1500">
                <a:solidFill>
                  <a:srgbClr val="000000"/>
                </a:solidFill>
                <a:latin typeface="Gill Sans Light" pitchFamily="124" charset="0"/>
              </a:rPr>
              <a:t>        ring around its edge (a non-latex diaphragm is also </a:t>
            </a:r>
            <a:br>
              <a:rPr lang="en-US" altLang="en-US" sz="1500">
                <a:solidFill>
                  <a:srgbClr val="000000"/>
                </a:solidFill>
                <a:latin typeface="Gill Sans Light" pitchFamily="124" charset="0"/>
              </a:rPr>
            </a:br>
            <a:r>
              <a:rPr lang="en-US" altLang="en-US" sz="1500">
                <a:solidFill>
                  <a:srgbClr val="000000"/>
                </a:solidFill>
                <a:latin typeface="Gill Sans Light" pitchFamily="124" charset="0"/>
              </a:rPr>
              <a:t>        available) </a:t>
            </a:r>
          </a:p>
          <a:p>
            <a:pPr defTabSz="914400" eaLnBrk="0" fontAlgn="base" hangingPunct="0">
              <a:spcBef>
                <a:spcPct val="0"/>
              </a:spcBef>
              <a:spcAft>
                <a:spcPct val="0"/>
              </a:spcAft>
            </a:pPr>
            <a:r>
              <a:rPr lang="en-US" altLang="en-US" sz="1500">
                <a:solidFill>
                  <a:srgbClr val="000000"/>
                </a:solidFill>
                <a:latin typeface="Gill Sans Light" pitchFamily="124" charset="0"/>
              </a:rPr>
              <a:t>     • The cervical cap is thimble-shaped silicone cap </a:t>
            </a:r>
          </a:p>
          <a:p>
            <a:pPr defTabSz="914400" eaLnBrk="0" fontAlgn="base" hangingPunct="0">
              <a:spcBef>
                <a:spcPct val="0"/>
              </a:spcBef>
              <a:spcAft>
                <a:spcPct val="0"/>
              </a:spcAft>
            </a:pPr>
            <a:r>
              <a:rPr lang="en-US" altLang="en-US" sz="1500">
                <a:solidFill>
                  <a:srgbClr val="000000"/>
                </a:solidFill>
                <a:latin typeface="Gill Sans Light" pitchFamily="124" charset="0"/>
              </a:rPr>
              <a:t>     • Positioned into the vagina (diaphragm) or over the </a:t>
            </a:r>
          </a:p>
          <a:p>
            <a:pPr defTabSz="914400" eaLnBrk="0" fontAlgn="base" hangingPunct="0">
              <a:spcBef>
                <a:spcPct val="0"/>
              </a:spcBef>
              <a:spcAft>
                <a:spcPct val="0"/>
              </a:spcAft>
            </a:pPr>
            <a:r>
              <a:rPr lang="en-US" altLang="en-US" sz="1500">
                <a:solidFill>
                  <a:srgbClr val="000000"/>
                </a:solidFill>
                <a:latin typeface="Gill Sans Light" pitchFamily="124" charset="0"/>
              </a:rPr>
              <a:t>       cervix (cervical cap) before intercourse </a:t>
            </a:r>
          </a:p>
          <a:p>
            <a:pPr defTabSz="914400" eaLnBrk="0" fontAlgn="base" hangingPunct="0">
              <a:spcBef>
                <a:spcPct val="0"/>
              </a:spcBef>
              <a:spcAft>
                <a:spcPct val="0"/>
              </a:spcAft>
            </a:pPr>
            <a:r>
              <a:rPr lang="en-US" altLang="en-US" sz="1500">
                <a:solidFill>
                  <a:srgbClr val="000000"/>
                </a:solidFill>
                <a:latin typeface="Gill Sans Light" pitchFamily="124" charset="0"/>
              </a:rPr>
              <a:t>     • Must be left in the vagina for 6–8 hours after intercourse  </a:t>
            </a:r>
            <a:endParaRPr lang="en-US" altLang="en-US" sz="1700">
              <a:solidFill>
                <a:srgbClr val="000000"/>
              </a:solidFill>
              <a:latin typeface="Gill Sans Light" pitchFamily="124" charset="0"/>
            </a:endParaRPr>
          </a:p>
        </p:txBody>
      </p:sp>
      <p:grpSp>
        <p:nvGrpSpPr>
          <p:cNvPr id="31762" name="Group 29"/>
          <p:cNvGrpSpPr>
            <a:grpSpLocks/>
          </p:cNvGrpSpPr>
          <p:nvPr/>
        </p:nvGrpSpPr>
        <p:grpSpPr bwMode="auto">
          <a:xfrm>
            <a:off x="6383339" y="5229225"/>
            <a:ext cx="1235075" cy="1447800"/>
            <a:chOff x="2832" y="3120"/>
            <a:chExt cx="841" cy="986"/>
          </a:xfrm>
        </p:grpSpPr>
        <p:pic>
          <p:nvPicPr>
            <p:cNvPr id="31768" name="Picture 21" descr="diaphragm_spermic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 y="3120"/>
              <a:ext cx="841" cy="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9" name="Rectangle 22"/>
            <p:cNvSpPr>
              <a:spLocks noChangeArrowheads="1"/>
            </p:cNvSpPr>
            <p:nvPr/>
          </p:nvSpPr>
          <p:spPr bwMode="auto">
            <a:xfrm>
              <a:off x="2832" y="3120"/>
              <a:ext cx="833" cy="976"/>
            </a:xfrm>
            <a:prstGeom prst="rect">
              <a:avLst/>
            </a:prstGeom>
            <a:noFill/>
            <a:ln w="60325">
              <a:solidFill>
                <a:srgbClr val="6789C4"/>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pic>
        <p:nvPicPr>
          <p:cNvPr id="31763" name="Picture 25" descr="cer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1143001"/>
            <a:ext cx="1792288"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4" name="Picture 26" descr="diap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1566863"/>
            <a:ext cx="19812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5" name="Text Box 27"/>
          <p:cNvSpPr txBox="1">
            <a:spLocks noChangeArrowheads="1"/>
          </p:cNvSpPr>
          <p:nvPr/>
        </p:nvSpPr>
        <p:spPr bwMode="auto">
          <a:xfrm>
            <a:off x="4114801" y="2514600"/>
            <a:ext cx="11525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b="1">
                <a:solidFill>
                  <a:srgbClr val="000000"/>
                </a:solidFill>
                <a:latin typeface="Gill Sans" pitchFamily="124" charset="0"/>
              </a:rPr>
              <a:t>Cervical Cap</a:t>
            </a:r>
          </a:p>
        </p:txBody>
      </p:sp>
      <p:sp>
        <p:nvSpPr>
          <p:cNvPr id="31766" name="Text Box 28"/>
          <p:cNvSpPr txBox="1">
            <a:spLocks noChangeArrowheads="1"/>
          </p:cNvSpPr>
          <p:nvPr/>
        </p:nvSpPr>
        <p:spPr bwMode="auto">
          <a:xfrm>
            <a:off x="3276601" y="3048001"/>
            <a:ext cx="9877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b="1">
                <a:solidFill>
                  <a:srgbClr val="000000"/>
                </a:solidFill>
                <a:latin typeface="Gill Sans" pitchFamily="124" charset="0"/>
              </a:rPr>
              <a:t>Diaphragm</a:t>
            </a:r>
          </a:p>
        </p:txBody>
      </p:sp>
      <p:sp>
        <p:nvSpPr>
          <p:cNvPr id="31767" name="Text Box 31"/>
          <p:cNvSpPr txBox="1">
            <a:spLocks noChangeArrowheads="1"/>
          </p:cNvSpPr>
          <p:nvPr/>
        </p:nvSpPr>
        <p:spPr bwMode="auto">
          <a:xfrm>
            <a:off x="1905001" y="1122363"/>
            <a:ext cx="2949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600" b="1">
                <a:solidFill>
                  <a:srgbClr val="FFFFFF"/>
                </a:solidFill>
                <a:latin typeface="Gill Sans" pitchFamily="124" charset="0"/>
              </a:rPr>
              <a:t>Diaphragm and Cervical Cap</a:t>
            </a:r>
          </a:p>
        </p:txBody>
      </p:sp>
    </p:spTree>
    <p:extLst>
      <p:ext uri="{BB962C8B-B14F-4D97-AF65-F5344CB8AC3E}">
        <p14:creationId xmlns:p14="http://schemas.microsoft.com/office/powerpoint/2010/main" val="25095120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2771"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2772"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2773"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2774"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2775"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2776"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2777"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2778"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2779"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Does not contain hormones</a:t>
            </a:r>
          </a:p>
          <a:p>
            <a:pPr eaLnBrk="1" hangingPunct="1">
              <a:buFontTx/>
              <a:buNone/>
            </a:pPr>
            <a:r>
              <a:rPr lang="en-US" altLang="en-US" smtClean="0"/>
              <a:t>		2. </a:t>
            </a:r>
            <a:r>
              <a:rPr lang="en-US" altLang="en-US" smtClean="0">
                <a:latin typeface="Gill Sans Light" pitchFamily="124" charset="0"/>
              </a:rPr>
              <a:t>Can be used by women who are breastfeeding  </a:t>
            </a:r>
          </a:p>
          <a:p>
            <a:pPr eaLnBrk="1" hangingPunct="1">
              <a:buFontTx/>
              <a:buNone/>
            </a:pPr>
            <a:r>
              <a:rPr lang="en-US" altLang="en-US" smtClean="0"/>
              <a:t>		3. </a:t>
            </a:r>
            <a:r>
              <a:rPr lang="en-US" altLang="en-US" smtClean="0">
                <a:latin typeface="Gill Sans Light" pitchFamily="124" charset="0"/>
              </a:rPr>
              <a:t>Some protection against certain STIs</a:t>
            </a:r>
          </a:p>
        </p:txBody>
      </p:sp>
      <p:sp>
        <p:nvSpPr>
          <p:cNvPr id="32781"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2782" name="Text Box 15"/>
          <p:cNvSpPr txBox="1">
            <a:spLocks noChangeArrowheads="1"/>
          </p:cNvSpPr>
          <p:nvPr/>
        </p:nvSpPr>
        <p:spPr bwMode="auto">
          <a:xfrm>
            <a:off x="2501900" y="466726"/>
            <a:ext cx="51042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Tree>
    <p:extLst>
      <p:ext uri="{BB962C8B-B14F-4D97-AF65-F5344CB8AC3E}">
        <p14:creationId xmlns:p14="http://schemas.microsoft.com/office/powerpoint/2010/main" val="37655263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3795"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3796"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3797"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3798"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3799"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3800"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3801"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3802"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3803"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4"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Must be available at time of intercourse</a:t>
            </a:r>
            <a:endParaRPr lang="en-US" altLang="en-US" smtClean="0"/>
          </a:p>
          <a:p>
            <a:pPr eaLnBrk="1" hangingPunct="1">
              <a:buFontTx/>
              <a:buNone/>
            </a:pPr>
            <a:r>
              <a:rPr lang="en-US" altLang="en-US" smtClean="0"/>
              <a:t>		2. </a:t>
            </a:r>
            <a:r>
              <a:rPr lang="en-US" altLang="en-US" smtClean="0">
                <a:latin typeface="Gill Sans Light" pitchFamily="124" charset="0"/>
              </a:rPr>
              <a:t>Requires proper insertion technique</a:t>
            </a:r>
            <a:r>
              <a:rPr lang="en-US" altLang="en-US" smtClean="0"/>
              <a:t> </a:t>
            </a:r>
          </a:p>
          <a:p>
            <a:pPr eaLnBrk="1" hangingPunct="1">
              <a:buFontTx/>
              <a:buNone/>
            </a:pPr>
            <a:r>
              <a:rPr lang="en-US" altLang="en-US" smtClean="0"/>
              <a:t>		3. </a:t>
            </a:r>
            <a:r>
              <a:rPr lang="en-US" altLang="en-US" smtClean="0">
                <a:latin typeface="Gill Sans Light" pitchFamily="124" charset="0"/>
              </a:rPr>
              <a:t>Does not protect against certain STIs</a:t>
            </a:r>
            <a:r>
              <a:rPr lang="en-US" altLang="en-US" smtClean="0"/>
              <a:t> </a:t>
            </a:r>
          </a:p>
          <a:p>
            <a:pPr eaLnBrk="1" hangingPunct="1">
              <a:buFontTx/>
              <a:buNone/>
            </a:pPr>
            <a:r>
              <a:rPr lang="en-US" altLang="en-US" smtClean="0"/>
              <a:t>		4. </a:t>
            </a:r>
            <a:r>
              <a:rPr lang="en-US" altLang="en-US" smtClean="0">
                <a:latin typeface="Gill Sans Light" pitchFamily="124" charset="0"/>
              </a:rPr>
              <a:t>Cannot be used by people who are allergic to spermicides  </a:t>
            </a:r>
          </a:p>
          <a:p>
            <a:pPr eaLnBrk="1" hangingPunct="1">
              <a:buFontTx/>
              <a:buNone/>
            </a:pPr>
            <a:r>
              <a:rPr lang="en-US" altLang="en-US" smtClean="0"/>
              <a:t>		5. </a:t>
            </a:r>
            <a:r>
              <a:rPr lang="en-US" altLang="en-US" smtClean="0">
                <a:latin typeface="Gill Sans Light" pitchFamily="124" charset="0"/>
              </a:rPr>
              <a:t>Diaphragm may increase the risk of persistent urinary tract infection </a:t>
            </a:r>
          </a:p>
          <a:p>
            <a:pPr eaLnBrk="1" hangingPunct="1">
              <a:buFontTx/>
              <a:buNone/>
            </a:pPr>
            <a:r>
              <a:rPr lang="en-US" altLang="en-US" smtClean="0"/>
              <a:t>		6. </a:t>
            </a:r>
            <a:r>
              <a:rPr lang="en-US" altLang="en-US" smtClean="0">
                <a:latin typeface="Gill Sans Light" pitchFamily="124" charset="0"/>
              </a:rPr>
              <a:t>Cervical cap should not be used during menstruation</a:t>
            </a:r>
          </a:p>
          <a:p>
            <a:pPr eaLnBrk="1" hangingPunct="1">
              <a:buFontTx/>
              <a:buNone/>
            </a:pPr>
            <a:r>
              <a:rPr lang="en-US" altLang="en-US" smtClean="0"/>
              <a:t>		7. </a:t>
            </a:r>
            <a:r>
              <a:rPr lang="en-US" altLang="en-US" smtClean="0">
                <a:latin typeface="Gill Sans Light" pitchFamily="124" charset="0"/>
              </a:rPr>
              <a:t>May become dislodged during intercourse</a:t>
            </a:r>
          </a:p>
          <a:p>
            <a:pPr eaLnBrk="1" hangingPunct="1">
              <a:buFontTx/>
              <a:buNone/>
            </a:pPr>
            <a:r>
              <a:rPr lang="en-US" altLang="en-US" smtClean="0"/>
              <a:t>		8. </a:t>
            </a:r>
            <a:r>
              <a:rPr lang="en-US" altLang="en-US" smtClean="0">
                <a:latin typeface="Gill Sans Light" pitchFamily="124" charset="0"/>
              </a:rPr>
              <a:t>Cervical cap may cause vaginal odour and discharge </a:t>
            </a:r>
          </a:p>
        </p:txBody>
      </p:sp>
      <p:sp>
        <p:nvSpPr>
          <p:cNvPr id="33805"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3806" name="Text Box 15"/>
          <p:cNvSpPr txBox="1">
            <a:spLocks noChangeArrowheads="1"/>
          </p:cNvSpPr>
          <p:nvPr/>
        </p:nvSpPr>
        <p:spPr bwMode="auto">
          <a:xfrm>
            <a:off x="2501900" y="466726"/>
            <a:ext cx="51042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Tree>
    <p:extLst>
      <p:ext uri="{BB962C8B-B14F-4D97-AF65-F5344CB8AC3E}">
        <p14:creationId xmlns:p14="http://schemas.microsoft.com/office/powerpoint/2010/main" val="2455015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4819"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4820"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4821"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4822"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4823"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4824"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4825"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4826"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4827"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8" name="AutoShape 12"/>
          <p:cNvSpPr>
            <a:spLocks noChangeArrowheads="1"/>
          </p:cNvSpPr>
          <p:nvPr/>
        </p:nvSpPr>
        <p:spPr bwMode="auto">
          <a:xfrm rot="5400000">
            <a:off x="2216150" y="308610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4829" name="AutoShape 13"/>
          <p:cNvSpPr>
            <a:spLocks noChangeArrowheads="1"/>
          </p:cNvSpPr>
          <p:nvPr/>
        </p:nvSpPr>
        <p:spPr bwMode="auto">
          <a:xfrm rot="5400000">
            <a:off x="2216150" y="5997575"/>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4830" name="Text Box 14"/>
          <p:cNvSpPr txBox="1">
            <a:spLocks noChangeArrowheads="1"/>
          </p:cNvSpPr>
          <p:nvPr/>
        </p:nvSpPr>
        <p:spPr bwMode="auto">
          <a:xfrm>
            <a:off x="2501900" y="466726"/>
            <a:ext cx="51042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
        <p:nvSpPr>
          <p:cNvPr id="34831" name="AutoShape 15"/>
          <p:cNvSpPr>
            <a:spLocks noChangeArrowheads="1"/>
          </p:cNvSpPr>
          <p:nvPr/>
        </p:nvSpPr>
        <p:spPr bwMode="auto">
          <a:xfrm rot="5400000">
            <a:off x="2185194" y="1661319"/>
            <a:ext cx="304800" cy="182562"/>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nvGrpSpPr>
          <p:cNvPr id="34832" name="Group 33"/>
          <p:cNvGrpSpPr>
            <a:grpSpLocks/>
          </p:cNvGrpSpPr>
          <p:nvPr/>
        </p:nvGrpSpPr>
        <p:grpSpPr bwMode="auto">
          <a:xfrm>
            <a:off x="7467600" y="3657600"/>
            <a:ext cx="2647950" cy="2732088"/>
            <a:chOff x="3744" y="2400"/>
            <a:chExt cx="1668" cy="1721"/>
          </a:xfrm>
        </p:grpSpPr>
        <p:pic>
          <p:nvPicPr>
            <p:cNvPr id="34835" name="Picture 32" descr="spermic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 y="2400"/>
              <a:ext cx="1668" cy="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Rectangle 20"/>
            <p:cNvSpPr>
              <a:spLocks noChangeArrowheads="1"/>
            </p:cNvSpPr>
            <p:nvPr/>
          </p:nvSpPr>
          <p:spPr bwMode="auto">
            <a:xfrm>
              <a:off x="3744" y="2400"/>
              <a:ext cx="1664" cy="1717"/>
            </a:xfrm>
            <a:prstGeom prst="rect">
              <a:avLst/>
            </a:prstGeom>
            <a:noFill/>
            <a:ln w="60325">
              <a:solidFill>
                <a:srgbClr val="6789C4"/>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34833" name="Text Box 28"/>
          <p:cNvSpPr txBox="1">
            <a:spLocks noChangeArrowheads="1"/>
          </p:cNvSpPr>
          <p:nvPr/>
        </p:nvSpPr>
        <p:spPr bwMode="auto">
          <a:xfrm>
            <a:off x="1905000" y="1122363"/>
            <a:ext cx="26098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600" b="1">
                <a:solidFill>
                  <a:srgbClr val="FFFFFF"/>
                </a:solidFill>
                <a:latin typeface="Gill Sans" pitchFamily="124" charset="0"/>
              </a:rPr>
              <a:t>Sponge and Spermicides</a:t>
            </a:r>
          </a:p>
        </p:txBody>
      </p:sp>
      <p:sp>
        <p:nvSpPr>
          <p:cNvPr id="34834" name="Rectangle 30"/>
          <p:cNvSpPr>
            <a:spLocks noGrp="1" noChangeArrowheads="1"/>
          </p:cNvSpPr>
          <p:nvPr>
            <p:ph type="body" idx="1"/>
          </p:nvPr>
        </p:nvSpPr>
        <p:spPr>
          <a:xfrm>
            <a:off x="2209800" y="1600200"/>
            <a:ext cx="8229600" cy="3733800"/>
          </a:xfrm>
          <a:noFill/>
        </p:spPr>
        <p:txBody>
          <a:bodyPr/>
          <a:lstStyle/>
          <a:p>
            <a:pPr eaLnBrk="1" hangingPunct="1">
              <a:lnSpc>
                <a:spcPct val="90000"/>
              </a:lnSpc>
              <a:buFontTx/>
              <a:buNone/>
            </a:pPr>
            <a:r>
              <a:rPr lang="en-US" altLang="en-US" sz="1400"/>
              <a:t>	</a:t>
            </a:r>
            <a:r>
              <a:rPr lang="en-US" altLang="en-US" sz="1400" b="1"/>
              <a:t>What </a:t>
            </a:r>
            <a:r>
              <a:rPr lang="en-US" altLang="en-US" sz="1400"/>
              <a:t>are they?</a:t>
            </a:r>
          </a:p>
          <a:p>
            <a:pPr eaLnBrk="1" hangingPunct="1">
              <a:lnSpc>
                <a:spcPct val="90000"/>
              </a:lnSpc>
              <a:buFontTx/>
              <a:buNone/>
            </a:pPr>
            <a:r>
              <a:rPr lang="en-US" altLang="en-US" sz="1400"/>
              <a:t>		</a:t>
            </a:r>
            <a:r>
              <a:rPr lang="en-US" altLang="en-US" sz="1500">
                <a:latin typeface="Gill Sans Light" pitchFamily="124" charset="0"/>
              </a:rPr>
              <a:t>• The sponge is a soft, disposable, polyurethane foam device impregnated with a</a:t>
            </a:r>
          </a:p>
          <a:p>
            <a:pPr eaLnBrk="1" hangingPunct="1">
              <a:lnSpc>
                <a:spcPct val="90000"/>
              </a:lnSpc>
              <a:buFontTx/>
              <a:buNone/>
            </a:pPr>
            <a:r>
              <a:rPr lang="en-US" altLang="en-US" sz="1500">
                <a:latin typeface="Gill Sans Light" pitchFamily="124" charset="0"/>
              </a:rPr>
              <a:t>		   spermicide</a:t>
            </a:r>
          </a:p>
          <a:p>
            <a:pPr eaLnBrk="1" hangingPunct="1">
              <a:lnSpc>
                <a:spcPct val="90000"/>
              </a:lnSpc>
              <a:buFontTx/>
              <a:buNone/>
            </a:pPr>
            <a:r>
              <a:rPr lang="en-US" altLang="en-US" sz="1500">
                <a:latin typeface="Gill Sans Light" pitchFamily="124" charset="0"/>
              </a:rPr>
              <a:t>		• Spermicides disable sperm and come in several forms, including creams, jellies,</a:t>
            </a:r>
          </a:p>
          <a:p>
            <a:pPr eaLnBrk="1" hangingPunct="1">
              <a:lnSpc>
                <a:spcPct val="90000"/>
              </a:lnSpc>
              <a:buFontTx/>
              <a:buNone/>
            </a:pPr>
            <a:r>
              <a:rPr lang="en-US" altLang="en-US" sz="1500">
                <a:latin typeface="Gill Sans Light" pitchFamily="124" charset="0"/>
              </a:rPr>
              <a:t>		   tablets, suppositories, foams, and film</a:t>
            </a:r>
            <a:r>
              <a:rPr lang="en-US" altLang="en-US" sz="1500"/>
              <a:t> </a:t>
            </a:r>
            <a:endParaRPr lang="en-US" altLang="en-US" sz="1400">
              <a:latin typeface="Gill Sans Light" pitchFamily="124" charset="0"/>
            </a:endParaRPr>
          </a:p>
          <a:p>
            <a:pPr eaLnBrk="1" hangingPunct="1">
              <a:lnSpc>
                <a:spcPct val="90000"/>
              </a:lnSpc>
              <a:buFontTx/>
              <a:buNone/>
            </a:pPr>
            <a:endParaRPr lang="en-US" altLang="en-US" sz="1400">
              <a:latin typeface="Gill Sans Light" pitchFamily="124" charset="0"/>
            </a:endParaRPr>
          </a:p>
          <a:p>
            <a:pPr eaLnBrk="1" hangingPunct="1">
              <a:lnSpc>
                <a:spcPct val="90000"/>
              </a:lnSpc>
              <a:buFontTx/>
              <a:buNone/>
            </a:pPr>
            <a:r>
              <a:rPr lang="en-US" altLang="en-US" sz="1400"/>
              <a:t>	</a:t>
            </a:r>
            <a:r>
              <a:rPr lang="en-US" altLang="en-US" sz="1400" b="1"/>
              <a:t>How </a:t>
            </a:r>
            <a:r>
              <a:rPr lang="en-US" altLang="en-US" sz="1400"/>
              <a:t>do they work?</a:t>
            </a:r>
          </a:p>
          <a:p>
            <a:pPr eaLnBrk="1" hangingPunct="1">
              <a:lnSpc>
                <a:spcPct val="90000"/>
              </a:lnSpc>
              <a:buFontTx/>
              <a:buNone/>
            </a:pPr>
            <a:r>
              <a:rPr lang="en-US" altLang="en-US" sz="1400"/>
              <a:t>	     </a:t>
            </a:r>
            <a:r>
              <a:rPr lang="en-US" altLang="en-US" sz="1400" b="1">
                <a:solidFill>
                  <a:schemeClr val="bg1"/>
                </a:solidFill>
              </a:rPr>
              <a:t>Sponge</a:t>
            </a:r>
            <a:endParaRPr lang="en-US" altLang="en-US" sz="1400" b="1"/>
          </a:p>
          <a:p>
            <a:pPr eaLnBrk="1" hangingPunct="1">
              <a:lnSpc>
                <a:spcPct val="90000"/>
              </a:lnSpc>
              <a:buFontTx/>
              <a:buNone/>
            </a:pPr>
            <a:r>
              <a:rPr lang="en-US" altLang="en-US" sz="1500"/>
              <a:t>		• </a:t>
            </a:r>
            <a:r>
              <a:rPr lang="en-US" altLang="en-US" sz="1500">
                <a:latin typeface="Gill Sans Light" pitchFamily="124" charset="0"/>
              </a:rPr>
              <a:t>Fits over the cervix</a:t>
            </a:r>
          </a:p>
          <a:p>
            <a:pPr eaLnBrk="1" hangingPunct="1">
              <a:lnSpc>
                <a:spcPct val="90000"/>
              </a:lnSpc>
              <a:buFontTx/>
              <a:buNone/>
            </a:pPr>
            <a:r>
              <a:rPr lang="en-US" altLang="en-US" sz="1500">
                <a:latin typeface="Gill Sans Light" pitchFamily="124" charset="0"/>
              </a:rPr>
              <a:t>		• Traps and absorbs sperm to augment effect of </a:t>
            </a:r>
            <a:br>
              <a:rPr lang="en-US" altLang="en-US" sz="1500">
                <a:latin typeface="Gill Sans Light" pitchFamily="124" charset="0"/>
              </a:rPr>
            </a:br>
            <a:r>
              <a:rPr lang="en-US" altLang="en-US" sz="1500">
                <a:latin typeface="Gill Sans Light" pitchFamily="124" charset="0"/>
              </a:rPr>
              <a:t>	   spermicide</a:t>
            </a:r>
          </a:p>
          <a:p>
            <a:pPr eaLnBrk="1" hangingPunct="1">
              <a:lnSpc>
                <a:spcPct val="90000"/>
              </a:lnSpc>
              <a:buFontTx/>
              <a:buNone/>
            </a:pPr>
            <a:r>
              <a:rPr lang="en-US" altLang="en-US" sz="1500">
                <a:latin typeface="Gill Sans Light" pitchFamily="124" charset="0"/>
              </a:rPr>
              <a:t>		• Spermicide in the sponge disables the sperm  </a:t>
            </a:r>
          </a:p>
          <a:p>
            <a:pPr eaLnBrk="1" hangingPunct="1">
              <a:lnSpc>
                <a:spcPct val="90000"/>
              </a:lnSpc>
              <a:buFontTx/>
              <a:buNone/>
            </a:pPr>
            <a:r>
              <a:rPr lang="en-US" altLang="en-US" sz="1500">
                <a:latin typeface="Gill Sans Light" pitchFamily="124" charset="0"/>
              </a:rPr>
              <a:t>		• Effective for up to 12 hours </a:t>
            </a:r>
          </a:p>
          <a:p>
            <a:pPr eaLnBrk="1" hangingPunct="1">
              <a:lnSpc>
                <a:spcPct val="90000"/>
              </a:lnSpc>
              <a:buFontTx/>
              <a:buNone/>
            </a:pPr>
            <a:r>
              <a:rPr lang="en-US" altLang="en-US" sz="1500"/>
              <a:t>	     </a:t>
            </a:r>
            <a:r>
              <a:rPr lang="en-US" altLang="en-US" sz="1500" b="1">
                <a:solidFill>
                  <a:schemeClr val="bg1"/>
                </a:solidFill>
              </a:rPr>
              <a:t>Spermicides</a:t>
            </a:r>
            <a:endParaRPr lang="en-US" altLang="en-US" sz="1500" b="1"/>
          </a:p>
          <a:p>
            <a:pPr eaLnBrk="1" hangingPunct="1">
              <a:lnSpc>
                <a:spcPct val="90000"/>
              </a:lnSpc>
              <a:buFontTx/>
              <a:buNone/>
            </a:pPr>
            <a:r>
              <a:rPr lang="en-US" altLang="en-US" sz="1500"/>
              <a:t>		</a:t>
            </a:r>
            <a:r>
              <a:rPr lang="en-US" altLang="en-US" sz="1500">
                <a:latin typeface="Gill Sans Light" pitchFamily="124" charset="0"/>
              </a:rPr>
              <a:t>• Contain an ingredient that disables sperm  </a:t>
            </a:r>
          </a:p>
          <a:p>
            <a:pPr eaLnBrk="1" hangingPunct="1">
              <a:lnSpc>
                <a:spcPct val="90000"/>
              </a:lnSpc>
              <a:buFontTx/>
              <a:buNone/>
            </a:pPr>
            <a:r>
              <a:rPr lang="en-US" altLang="en-US" sz="1500">
                <a:latin typeface="Gill Sans Light" pitchFamily="124" charset="0"/>
              </a:rPr>
              <a:t>		• Should be used together with another form </a:t>
            </a:r>
            <a:br>
              <a:rPr lang="en-US" altLang="en-US" sz="1500">
                <a:latin typeface="Gill Sans Light" pitchFamily="124" charset="0"/>
              </a:rPr>
            </a:br>
            <a:r>
              <a:rPr lang="en-US" altLang="en-US" sz="1500">
                <a:latin typeface="Gill Sans Light" pitchFamily="124" charset="0"/>
              </a:rPr>
              <a:t>	   of contraception</a:t>
            </a:r>
          </a:p>
          <a:p>
            <a:pPr eaLnBrk="1" hangingPunct="1">
              <a:lnSpc>
                <a:spcPct val="90000"/>
              </a:lnSpc>
              <a:buFontTx/>
              <a:buNone/>
            </a:pPr>
            <a:endParaRPr lang="en-US" altLang="en-US" sz="1500">
              <a:latin typeface="Gill Sans Light" pitchFamily="124" charset="0"/>
            </a:endParaRPr>
          </a:p>
          <a:p>
            <a:pPr eaLnBrk="1" hangingPunct="1">
              <a:lnSpc>
                <a:spcPct val="90000"/>
              </a:lnSpc>
              <a:buFontTx/>
              <a:buNone/>
            </a:pPr>
            <a:r>
              <a:rPr lang="en-US" altLang="en-US" sz="1400"/>
              <a:t>	</a:t>
            </a:r>
            <a:r>
              <a:rPr lang="en-US" altLang="en-US" sz="1500" b="1"/>
              <a:t>Failure rate: </a:t>
            </a:r>
            <a:r>
              <a:rPr lang="en-US" altLang="en-US" sz="1500">
                <a:latin typeface="Gill Sans Light" pitchFamily="124" charset="0"/>
              </a:rPr>
              <a:t>160-320 per 1000 women per year</a:t>
            </a:r>
          </a:p>
        </p:txBody>
      </p:sp>
    </p:spTree>
    <p:extLst>
      <p:ext uri="{BB962C8B-B14F-4D97-AF65-F5344CB8AC3E}">
        <p14:creationId xmlns:p14="http://schemas.microsoft.com/office/powerpoint/2010/main" val="27621795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5843"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5844"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5845"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5846"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5847"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5848"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5849"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5850"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5851"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2"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Does not contain hormones </a:t>
            </a:r>
          </a:p>
          <a:p>
            <a:pPr eaLnBrk="1" hangingPunct="1">
              <a:buFontTx/>
              <a:buNone/>
            </a:pPr>
            <a:r>
              <a:rPr lang="en-US" altLang="en-US" smtClean="0"/>
              <a:t>		2. </a:t>
            </a:r>
            <a:r>
              <a:rPr lang="en-US" altLang="en-US" smtClean="0">
                <a:latin typeface="Gill Sans Light" pitchFamily="124" charset="0"/>
              </a:rPr>
              <a:t>Can be used by women who are breastfeeding</a:t>
            </a:r>
          </a:p>
          <a:p>
            <a:pPr eaLnBrk="1" hangingPunct="1">
              <a:buFontTx/>
              <a:buNone/>
            </a:pPr>
            <a:r>
              <a:rPr lang="en-US" altLang="en-US" smtClean="0"/>
              <a:t>		3. </a:t>
            </a:r>
            <a:r>
              <a:rPr lang="en-US" altLang="en-US" smtClean="0">
                <a:latin typeface="Gill Sans Light" pitchFamily="124" charset="0"/>
              </a:rPr>
              <a:t>Can be used by women who smoke</a:t>
            </a:r>
            <a:endParaRPr lang="en-US" altLang="en-US" smtClean="0"/>
          </a:p>
          <a:p>
            <a:pPr eaLnBrk="1" hangingPunct="1">
              <a:buFontTx/>
              <a:buNone/>
            </a:pPr>
            <a:r>
              <a:rPr lang="en-US" altLang="en-US" smtClean="0"/>
              <a:t>		4. </a:t>
            </a:r>
            <a:r>
              <a:rPr lang="en-US" altLang="en-US" smtClean="0">
                <a:latin typeface="Gill Sans Light" pitchFamily="124" charset="0"/>
              </a:rPr>
              <a:t>Spermicide may provide added lubrication </a:t>
            </a:r>
          </a:p>
        </p:txBody>
      </p:sp>
      <p:sp>
        <p:nvSpPr>
          <p:cNvPr id="35853"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5854" name="Text Box 14"/>
          <p:cNvSpPr txBox="1">
            <a:spLocks noChangeArrowheads="1"/>
          </p:cNvSpPr>
          <p:nvPr/>
        </p:nvSpPr>
        <p:spPr bwMode="auto">
          <a:xfrm>
            <a:off x="2501900" y="466726"/>
            <a:ext cx="51042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Tree>
    <p:extLst>
      <p:ext uri="{BB962C8B-B14F-4D97-AF65-F5344CB8AC3E}">
        <p14:creationId xmlns:p14="http://schemas.microsoft.com/office/powerpoint/2010/main" val="16427389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6867"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6868"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6869"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6870"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6871"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6872"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6873"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6874"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6875"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6"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Must be available at time of intercourse</a:t>
            </a:r>
          </a:p>
          <a:p>
            <a:pPr eaLnBrk="1" hangingPunct="1">
              <a:buFontTx/>
              <a:buNone/>
            </a:pPr>
            <a:r>
              <a:rPr lang="en-US" altLang="en-US" smtClean="0">
                <a:latin typeface="Gill Sans Light" pitchFamily="124" charset="0"/>
              </a:rPr>
              <a:t>		</a:t>
            </a:r>
            <a:r>
              <a:rPr lang="en-US" altLang="en-US" smtClean="0"/>
              <a:t>2. </a:t>
            </a:r>
            <a:r>
              <a:rPr lang="en-US" altLang="en-US" smtClean="0">
                <a:latin typeface="Gill Sans Light" pitchFamily="124" charset="0"/>
              </a:rPr>
              <a:t>Does not protect against certain STIs</a:t>
            </a:r>
            <a:r>
              <a:rPr lang="en-US" altLang="en-US" smtClean="0"/>
              <a:t> </a:t>
            </a:r>
          </a:p>
          <a:p>
            <a:pPr eaLnBrk="1" hangingPunct="1">
              <a:buFontTx/>
              <a:buNone/>
            </a:pPr>
            <a:r>
              <a:rPr lang="en-US" altLang="en-US" smtClean="0"/>
              <a:t>		3. </a:t>
            </a:r>
            <a:r>
              <a:rPr lang="en-US" altLang="en-US" smtClean="0">
                <a:latin typeface="Gill Sans Light" pitchFamily="124" charset="0"/>
              </a:rPr>
              <a:t>Cannot be used by people who are allergic to spermicides</a:t>
            </a:r>
          </a:p>
          <a:p>
            <a:pPr eaLnBrk="1" hangingPunct="1">
              <a:buFontTx/>
              <a:buNone/>
            </a:pPr>
            <a:r>
              <a:rPr lang="en-US" altLang="en-US" smtClean="0"/>
              <a:t>		4. </a:t>
            </a:r>
            <a:r>
              <a:rPr lang="en-US" altLang="en-US" smtClean="0">
                <a:latin typeface="Gill Sans Light" pitchFamily="124" charset="0"/>
              </a:rPr>
              <a:t>Requires proper insertion technique</a:t>
            </a:r>
            <a:r>
              <a:rPr lang="en-US" altLang="en-US" smtClean="0"/>
              <a:t> </a:t>
            </a:r>
          </a:p>
          <a:p>
            <a:pPr eaLnBrk="1" hangingPunct="1">
              <a:buFontTx/>
              <a:buNone/>
            </a:pPr>
            <a:r>
              <a:rPr lang="en-US" altLang="en-US" smtClean="0"/>
              <a:t>		5. </a:t>
            </a:r>
            <a:r>
              <a:rPr lang="en-US" altLang="en-US" smtClean="0">
                <a:latin typeface="Gill Sans Light" pitchFamily="124" charset="0"/>
              </a:rPr>
              <a:t>Sponge users may experience vaginal irritation or infection</a:t>
            </a:r>
            <a:r>
              <a:rPr lang="en-US" altLang="en-US" smtClean="0"/>
              <a:t> </a:t>
            </a:r>
          </a:p>
          <a:p>
            <a:pPr eaLnBrk="1" hangingPunct="1">
              <a:buFontTx/>
              <a:buNone/>
            </a:pPr>
            <a:r>
              <a:rPr lang="en-US" altLang="en-US" smtClean="0"/>
              <a:t>		6. </a:t>
            </a:r>
            <a:r>
              <a:rPr lang="en-US" altLang="en-US" smtClean="0">
                <a:latin typeface="Gill Sans Light" pitchFamily="124" charset="0"/>
              </a:rPr>
              <a:t>Spermicide must be inserted into the vagina in advance </a:t>
            </a:r>
          </a:p>
          <a:p>
            <a:pPr eaLnBrk="1" hangingPunct="1">
              <a:buFontTx/>
              <a:buNone/>
            </a:pPr>
            <a:r>
              <a:rPr lang="en-US" altLang="en-US" smtClean="0">
                <a:latin typeface="Gill Sans Light" pitchFamily="124" charset="0"/>
              </a:rPr>
              <a:t>		    (time depends on product)</a:t>
            </a:r>
          </a:p>
          <a:p>
            <a:pPr eaLnBrk="1" hangingPunct="1">
              <a:buFontTx/>
              <a:buNone/>
            </a:pPr>
            <a:r>
              <a:rPr lang="en-US" altLang="en-US" smtClean="0"/>
              <a:t>		7. </a:t>
            </a:r>
            <a:r>
              <a:rPr lang="en-US" altLang="en-US" smtClean="0">
                <a:latin typeface="Gill Sans Light" pitchFamily="124" charset="0"/>
              </a:rPr>
              <a:t>If left in the vagina in excess of the recommended time, symptoms of             </a:t>
            </a:r>
            <a:br>
              <a:rPr lang="en-US" altLang="en-US" smtClean="0">
                <a:latin typeface="Gill Sans Light" pitchFamily="124" charset="0"/>
              </a:rPr>
            </a:br>
            <a:r>
              <a:rPr lang="en-US" altLang="en-US" smtClean="0">
                <a:latin typeface="Gill Sans Light" pitchFamily="124" charset="0"/>
              </a:rPr>
              <a:t>              toxic shock syndrome may appear</a:t>
            </a:r>
            <a:r>
              <a:rPr lang="en-US" altLang="en-US" smtClean="0"/>
              <a:t> </a:t>
            </a:r>
          </a:p>
        </p:txBody>
      </p:sp>
      <p:sp>
        <p:nvSpPr>
          <p:cNvPr id="36877"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6878" name="Text Box 14"/>
          <p:cNvSpPr txBox="1">
            <a:spLocks noChangeArrowheads="1"/>
          </p:cNvSpPr>
          <p:nvPr/>
        </p:nvSpPr>
        <p:spPr bwMode="auto">
          <a:xfrm>
            <a:off x="2501900" y="466726"/>
            <a:ext cx="51042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F e 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Tree>
    <p:extLst>
      <p:ext uri="{BB962C8B-B14F-4D97-AF65-F5344CB8AC3E}">
        <p14:creationId xmlns:p14="http://schemas.microsoft.com/office/powerpoint/2010/main" val="4546086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4" descr="male_anatom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143001"/>
            <a:ext cx="6019800"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AutoShape 2"/>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7892" name="Rectangle 3"/>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7893" name="Rectangle 4"/>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7894" name="AutoShape 5"/>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7895" name="Rectangle 6"/>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7896" name="Rectangle 7"/>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7897" name="Rectangle 8"/>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7898" name="Text Box 9"/>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7899" name="Picture 10" descr="sexand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0" name="Text Box 11"/>
          <p:cNvSpPr txBox="1">
            <a:spLocks noChangeArrowheads="1"/>
          </p:cNvSpPr>
          <p:nvPr/>
        </p:nvSpPr>
        <p:spPr bwMode="auto">
          <a:xfrm>
            <a:off x="2501901" y="517526"/>
            <a:ext cx="497443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2200">
                <a:solidFill>
                  <a:srgbClr val="FFFFFF"/>
                </a:solidFill>
                <a:latin typeface="Gill Sans Light" pitchFamily="124" charset="0"/>
              </a:rPr>
              <a:t>M a l e </a:t>
            </a:r>
            <a:r>
              <a:rPr lang="en-US" altLang="en-US" sz="2200">
                <a:solidFill>
                  <a:srgbClr val="FFFFFF"/>
                </a:solidFill>
                <a:latin typeface="Gill Sans" pitchFamily="124" charset="0"/>
              </a:rPr>
              <a:t>r e</a:t>
            </a:r>
            <a:r>
              <a:rPr lang="en-US" altLang="en-US" sz="2200">
                <a:solidFill>
                  <a:srgbClr val="FFFFFF"/>
                </a:solidFill>
                <a:latin typeface="Gill Sans Light" pitchFamily="124" charset="0"/>
              </a:rPr>
              <a:t> </a:t>
            </a:r>
            <a:r>
              <a:rPr lang="en-US" altLang="en-US" sz="2200">
                <a:solidFill>
                  <a:srgbClr val="FFFFFF"/>
                </a:solidFill>
                <a:latin typeface="Gill Sans" pitchFamily="124" charset="0"/>
              </a:rPr>
              <a:t>p r o d u c t i v e </a:t>
            </a:r>
            <a:r>
              <a:rPr lang="en-US" altLang="en-US" sz="2200">
                <a:solidFill>
                  <a:srgbClr val="FFFFFF"/>
                </a:solidFill>
                <a:latin typeface="Gill Sans Light" pitchFamily="124" charset="0"/>
              </a:rPr>
              <a:t>s y s t e m</a:t>
            </a:r>
            <a:r>
              <a:rPr lang="en-US" altLang="en-US" sz="2200">
                <a:solidFill>
                  <a:srgbClr val="FFFFFF"/>
                </a:solidFill>
                <a:latin typeface="Gill Sans" pitchFamily="124" charset="0"/>
              </a:rPr>
              <a:t> </a:t>
            </a:r>
            <a:endParaRPr lang="en-US" altLang="en-US" sz="2200">
              <a:solidFill>
                <a:srgbClr val="FFFFFF"/>
              </a:solidFill>
              <a:latin typeface="Gill Sans Light" pitchFamily="124" charset="0"/>
            </a:endParaRPr>
          </a:p>
        </p:txBody>
      </p:sp>
      <p:sp>
        <p:nvSpPr>
          <p:cNvPr id="37901" name="Text Box 13"/>
          <p:cNvSpPr txBox="1">
            <a:spLocks noChangeArrowheads="1"/>
          </p:cNvSpPr>
          <p:nvPr/>
        </p:nvSpPr>
        <p:spPr bwMode="auto">
          <a:xfrm>
            <a:off x="1981200" y="1600200"/>
            <a:ext cx="1919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Seminal vesicles</a:t>
            </a:r>
          </a:p>
        </p:txBody>
      </p:sp>
      <p:sp>
        <p:nvSpPr>
          <p:cNvPr id="37902" name="Text Box 14"/>
          <p:cNvSpPr txBox="1">
            <a:spLocks noChangeArrowheads="1"/>
          </p:cNvSpPr>
          <p:nvPr/>
        </p:nvSpPr>
        <p:spPr bwMode="auto">
          <a:xfrm>
            <a:off x="2057400" y="2362200"/>
            <a:ext cx="15319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Vas deferens</a:t>
            </a:r>
          </a:p>
        </p:txBody>
      </p:sp>
      <p:sp>
        <p:nvSpPr>
          <p:cNvPr id="37903" name="Text Box 15"/>
          <p:cNvSpPr txBox="1">
            <a:spLocks noChangeArrowheads="1"/>
          </p:cNvSpPr>
          <p:nvPr/>
        </p:nvSpPr>
        <p:spPr bwMode="auto">
          <a:xfrm>
            <a:off x="1981201" y="3200400"/>
            <a:ext cx="16859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Prostate gland</a:t>
            </a:r>
          </a:p>
        </p:txBody>
      </p:sp>
      <p:sp>
        <p:nvSpPr>
          <p:cNvPr id="37904" name="Text Box 16"/>
          <p:cNvSpPr txBox="1">
            <a:spLocks noChangeArrowheads="1"/>
          </p:cNvSpPr>
          <p:nvPr/>
        </p:nvSpPr>
        <p:spPr bwMode="auto">
          <a:xfrm>
            <a:off x="2286000" y="4191000"/>
            <a:ext cx="7620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Penis</a:t>
            </a:r>
          </a:p>
        </p:txBody>
      </p:sp>
      <p:sp>
        <p:nvSpPr>
          <p:cNvPr id="37905" name="Text Box 17"/>
          <p:cNvSpPr txBox="1">
            <a:spLocks noChangeArrowheads="1"/>
          </p:cNvSpPr>
          <p:nvPr/>
        </p:nvSpPr>
        <p:spPr bwMode="auto">
          <a:xfrm>
            <a:off x="2057401" y="4953000"/>
            <a:ext cx="133826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Epididymis</a:t>
            </a:r>
          </a:p>
        </p:txBody>
      </p:sp>
      <p:sp>
        <p:nvSpPr>
          <p:cNvPr id="37906" name="Text Box 25"/>
          <p:cNvSpPr txBox="1">
            <a:spLocks noChangeArrowheads="1"/>
          </p:cNvSpPr>
          <p:nvPr/>
        </p:nvSpPr>
        <p:spPr bwMode="auto">
          <a:xfrm>
            <a:off x="2133600" y="5715000"/>
            <a:ext cx="9906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700" b="1">
                <a:solidFill>
                  <a:srgbClr val="000000"/>
                </a:solidFill>
              </a:rPr>
              <a:t>Testicle</a:t>
            </a:r>
          </a:p>
        </p:txBody>
      </p:sp>
      <p:sp>
        <p:nvSpPr>
          <p:cNvPr id="37907" name="Line 26"/>
          <p:cNvSpPr>
            <a:spLocks noChangeShapeType="1"/>
          </p:cNvSpPr>
          <p:nvPr/>
        </p:nvSpPr>
        <p:spPr bwMode="auto">
          <a:xfrm>
            <a:off x="3733800" y="1828800"/>
            <a:ext cx="14478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08" name="Line 27"/>
          <p:cNvSpPr>
            <a:spLocks noChangeShapeType="1"/>
          </p:cNvSpPr>
          <p:nvPr/>
        </p:nvSpPr>
        <p:spPr bwMode="auto">
          <a:xfrm flipH="1" flipV="1">
            <a:off x="5181600" y="2667000"/>
            <a:ext cx="6858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09" name="Line 28"/>
          <p:cNvSpPr>
            <a:spLocks noChangeShapeType="1"/>
          </p:cNvSpPr>
          <p:nvPr/>
        </p:nvSpPr>
        <p:spPr bwMode="auto">
          <a:xfrm flipH="1" flipV="1">
            <a:off x="5181600" y="2667000"/>
            <a:ext cx="13716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10" name="Line 29"/>
          <p:cNvSpPr>
            <a:spLocks noChangeShapeType="1"/>
          </p:cNvSpPr>
          <p:nvPr/>
        </p:nvSpPr>
        <p:spPr bwMode="auto">
          <a:xfrm>
            <a:off x="3505200" y="2590801"/>
            <a:ext cx="2008188" cy="10652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11" name="Line 30"/>
          <p:cNvSpPr>
            <a:spLocks noChangeShapeType="1"/>
          </p:cNvSpPr>
          <p:nvPr/>
        </p:nvSpPr>
        <p:spPr bwMode="auto">
          <a:xfrm>
            <a:off x="3505201" y="3352800"/>
            <a:ext cx="2746375" cy="10747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12" name="Line 31"/>
          <p:cNvSpPr>
            <a:spLocks noChangeShapeType="1"/>
          </p:cNvSpPr>
          <p:nvPr/>
        </p:nvSpPr>
        <p:spPr bwMode="auto">
          <a:xfrm>
            <a:off x="2971800" y="4419600"/>
            <a:ext cx="32893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13" name="Line 32"/>
          <p:cNvSpPr>
            <a:spLocks noChangeShapeType="1"/>
          </p:cNvSpPr>
          <p:nvPr/>
        </p:nvSpPr>
        <p:spPr bwMode="auto">
          <a:xfrm>
            <a:off x="3257551" y="5148264"/>
            <a:ext cx="2600325" cy="2825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37914" name="Line 33"/>
          <p:cNvSpPr>
            <a:spLocks noChangeShapeType="1"/>
          </p:cNvSpPr>
          <p:nvPr/>
        </p:nvSpPr>
        <p:spPr bwMode="auto">
          <a:xfrm flipV="1">
            <a:off x="3048000" y="5818188"/>
            <a:ext cx="2852738" cy="492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581763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8915"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8916"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8917"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8918"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8919"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8920"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8921"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8922"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8923"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4" name="AutoShape 12"/>
          <p:cNvSpPr>
            <a:spLocks noChangeArrowheads="1"/>
          </p:cNvSpPr>
          <p:nvPr/>
        </p:nvSpPr>
        <p:spPr bwMode="auto">
          <a:xfrm rot="5400000">
            <a:off x="2216150" y="354330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8925" name="AutoShape 13"/>
          <p:cNvSpPr>
            <a:spLocks noChangeArrowheads="1"/>
          </p:cNvSpPr>
          <p:nvPr/>
        </p:nvSpPr>
        <p:spPr bwMode="auto">
          <a:xfrm rot="5400000">
            <a:off x="2216150" y="5957888"/>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8926" name="AutoShape 15"/>
          <p:cNvSpPr>
            <a:spLocks noChangeArrowheads="1"/>
          </p:cNvSpPr>
          <p:nvPr/>
        </p:nvSpPr>
        <p:spPr bwMode="auto">
          <a:xfrm rot="5400000">
            <a:off x="4358482" y="1637507"/>
            <a:ext cx="304800" cy="182563"/>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8927" name="Rectangle 16"/>
          <p:cNvSpPr>
            <a:spLocks noGrp="1" noChangeArrowheads="1"/>
          </p:cNvSpPr>
          <p:nvPr>
            <p:ph type="body" idx="1"/>
          </p:nvPr>
        </p:nvSpPr>
        <p:spPr>
          <a:xfrm>
            <a:off x="2209800" y="3505200"/>
            <a:ext cx="8229600" cy="2362200"/>
          </a:xfrm>
          <a:noFill/>
        </p:spPr>
        <p:txBody>
          <a:bodyPr/>
          <a:lstStyle/>
          <a:p>
            <a:pPr eaLnBrk="1" hangingPunct="1">
              <a:lnSpc>
                <a:spcPct val="90000"/>
              </a:lnSpc>
              <a:buFontTx/>
              <a:buNone/>
            </a:pPr>
            <a:r>
              <a:rPr lang="en-US" altLang="en-US" smtClean="0"/>
              <a:t>	</a:t>
            </a:r>
            <a:r>
              <a:rPr lang="en-US" altLang="en-US" b="1" smtClean="0"/>
              <a:t>How </a:t>
            </a:r>
            <a:r>
              <a:rPr lang="en-US" altLang="en-US" smtClean="0"/>
              <a:t>does it work?</a:t>
            </a:r>
          </a:p>
          <a:p>
            <a:pPr eaLnBrk="1" hangingPunct="1">
              <a:lnSpc>
                <a:spcPct val="90000"/>
              </a:lnSpc>
              <a:buFontTx/>
              <a:buNone/>
            </a:pPr>
            <a:r>
              <a:rPr lang="en-US" altLang="en-US" smtClean="0"/>
              <a:t>	    </a:t>
            </a:r>
            <a:r>
              <a:rPr lang="en-US" altLang="en-US" smtClean="0">
                <a:latin typeface="Gill Sans Light" pitchFamily="124" charset="0"/>
              </a:rPr>
              <a:t>• Fits over the erect penis</a:t>
            </a:r>
          </a:p>
          <a:p>
            <a:pPr eaLnBrk="1" hangingPunct="1">
              <a:lnSpc>
                <a:spcPct val="90000"/>
              </a:lnSpc>
              <a:buFontTx/>
              <a:buNone/>
            </a:pPr>
            <a:r>
              <a:rPr lang="en-US" altLang="en-US" smtClean="0">
                <a:latin typeface="Gill Sans Light" pitchFamily="124" charset="0"/>
              </a:rPr>
              <a:t>	    • Acts as a physical barrier preventing direct genital</a:t>
            </a:r>
            <a:br>
              <a:rPr lang="en-US" altLang="en-US" smtClean="0">
                <a:latin typeface="Gill Sans Light" pitchFamily="124" charset="0"/>
              </a:rPr>
            </a:br>
            <a:r>
              <a:rPr lang="en-US" altLang="en-US" smtClean="0">
                <a:latin typeface="Gill Sans Light" pitchFamily="124" charset="0"/>
              </a:rPr>
              <a:t>      contact and the exchange of genital fluids, so the </a:t>
            </a:r>
          </a:p>
          <a:p>
            <a:pPr eaLnBrk="1" hangingPunct="1">
              <a:lnSpc>
                <a:spcPct val="90000"/>
              </a:lnSpc>
              <a:buFontTx/>
              <a:buNone/>
            </a:pPr>
            <a:r>
              <a:rPr lang="en-US" altLang="en-US" smtClean="0">
                <a:latin typeface="Gill Sans Light" pitchFamily="124" charset="0"/>
              </a:rPr>
              <a:t>	      sperm does not enter the uterus and fertilize </a:t>
            </a:r>
            <a:br>
              <a:rPr lang="en-US" altLang="en-US" smtClean="0">
                <a:latin typeface="Gill Sans Light" pitchFamily="124" charset="0"/>
              </a:rPr>
            </a:br>
            <a:r>
              <a:rPr lang="en-US" altLang="en-US" smtClean="0">
                <a:latin typeface="Gill Sans Light" pitchFamily="124" charset="0"/>
              </a:rPr>
              <a:t>      the egg</a:t>
            </a:r>
          </a:p>
          <a:p>
            <a:pPr eaLnBrk="1" hangingPunct="1">
              <a:lnSpc>
                <a:spcPct val="90000"/>
              </a:lnSpc>
              <a:buFontTx/>
              <a:buNone/>
            </a:pPr>
            <a:r>
              <a:rPr lang="en-US" altLang="en-US" smtClean="0">
                <a:latin typeface="Gill Sans Light" pitchFamily="124" charset="0"/>
              </a:rPr>
              <a:t>	    • A new condom is used for each repeated act </a:t>
            </a:r>
            <a:br>
              <a:rPr lang="en-US" altLang="en-US" smtClean="0">
                <a:latin typeface="Gill Sans Light" pitchFamily="124" charset="0"/>
              </a:rPr>
            </a:br>
            <a:r>
              <a:rPr lang="en-US" altLang="en-US" smtClean="0">
                <a:latin typeface="Gill Sans Light" pitchFamily="124" charset="0"/>
              </a:rPr>
              <a:t>      of intercourse</a:t>
            </a:r>
          </a:p>
          <a:p>
            <a:pPr eaLnBrk="1" hangingPunct="1">
              <a:lnSpc>
                <a:spcPct val="90000"/>
              </a:lnSpc>
              <a:buFontTx/>
              <a:buNone/>
            </a:pPr>
            <a:endParaRPr lang="en-US" altLang="en-US" smtClean="0">
              <a:latin typeface="Gill Sans Light" pitchFamily="124" charset="0"/>
            </a:endParaRPr>
          </a:p>
          <a:p>
            <a:pPr eaLnBrk="1" hangingPunct="1">
              <a:lnSpc>
                <a:spcPct val="90000"/>
              </a:lnSpc>
              <a:buFontTx/>
              <a:buNone/>
            </a:pPr>
            <a:r>
              <a:rPr lang="en-US" altLang="en-US" smtClean="0"/>
              <a:t>	</a:t>
            </a:r>
            <a:r>
              <a:rPr lang="en-US" altLang="en-US" b="1" smtClean="0"/>
              <a:t>Failure rate: </a:t>
            </a:r>
            <a:r>
              <a:rPr lang="en-US" altLang="en-US" smtClean="0">
                <a:latin typeface="Gill Sans Light" pitchFamily="124" charset="0"/>
              </a:rPr>
              <a:t>150 per 1000 women per year</a:t>
            </a:r>
          </a:p>
        </p:txBody>
      </p:sp>
      <p:sp>
        <p:nvSpPr>
          <p:cNvPr id="38928" name="Text Box 17"/>
          <p:cNvSpPr txBox="1">
            <a:spLocks noChangeArrowheads="1"/>
          </p:cNvSpPr>
          <p:nvPr/>
        </p:nvSpPr>
        <p:spPr bwMode="auto">
          <a:xfrm>
            <a:off x="4664076" y="1558926"/>
            <a:ext cx="577532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20000"/>
              </a:spcBef>
              <a:spcAft>
                <a:spcPct val="0"/>
              </a:spcAft>
            </a:pPr>
            <a:r>
              <a:rPr lang="en-US" altLang="en-US" sz="1600" b="1">
                <a:solidFill>
                  <a:srgbClr val="000000"/>
                </a:solidFill>
                <a:latin typeface="Gill Sans" pitchFamily="124" charset="0"/>
              </a:rPr>
              <a:t>What </a:t>
            </a:r>
            <a:r>
              <a:rPr lang="en-US" altLang="en-US" sz="1600">
                <a:solidFill>
                  <a:srgbClr val="000000"/>
                </a:solidFill>
                <a:latin typeface="Gill Sans" pitchFamily="124" charset="0"/>
              </a:rPr>
              <a:t>is it?</a:t>
            </a:r>
          </a:p>
          <a:p>
            <a:pPr defTabSz="914400" fontAlgn="base">
              <a:spcBef>
                <a:spcPct val="20000"/>
              </a:spcBef>
              <a:spcAft>
                <a:spcPct val="0"/>
              </a:spcAft>
            </a:pPr>
            <a:r>
              <a:rPr lang="en-US" altLang="en-US" sz="1700">
                <a:solidFill>
                  <a:srgbClr val="000000"/>
                </a:solidFill>
                <a:latin typeface="Gill Sans Light" pitchFamily="124" charset="0"/>
              </a:rPr>
              <a:t>   • A soft disposable sheath</a:t>
            </a:r>
          </a:p>
          <a:p>
            <a:pPr defTabSz="914400" fontAlgn="base">
              <a:spcBef>
                <a:spcPct val="20000"/>
              </a:spcBef>
              <a:spcAft>
                <a:spcPct val="0"/>
              </a:spcAft>
            </a:pPr>
            <a:r>
              <a:rPr lang="en-US" altLang="en-US" sz="1700">
                <a:solidFill>
                  <a:srgbClr val="000000"/>
                </a:solidFill>
                <a:latin typeface="Gill Sans Light" pitchFamily="124" charset="0"/>
              </a:rPr>
              <a:t>   • Available in various shapes, sizes, thicknesses,  </a:t>
            </a:r>
            <a:br>
              <a:rPr lang="en-US" altLang="en-US" sz="1700">
                <a:solidFill>
                  <a:srgbClr val="000000"/>
                </a:solidFill>
                <a:latin typeface="Gill Sans Light" pitchFamily="124" charset="0"/>
              </a:rPr>
            </a:br>
            <a:r>
              <a:rPr lang="en-US" altLang="en-US" sz="1700">
                <a:solidFill>
                  <a:srgbClr val="000000"/>
                </a:solidFill>
                <a:latin typeface="Gill Sans Light" pitchFamily="124" charset="0"/>
              </a:rPr>
              <a:t>     colours and flavours</a:t>
            </a:r>
          </a:p>
          <a:p>
            <a:pPr defTabSz="914400" fontAlgn="base">
              <a:spcBef>
                <a:spcPct val="20000"/>
              </a:spcBef>
              <a:spcAft>
                <a:spcPct val="0"/>
              </a:spcAft>
            </a:pPr>
            <a:r>
              <a:rPr lang="en-US" altLang="en-US" sz="1700">
                <a:solidFill>
                  <a:srgbClr val="000000"/>
                </a:solidFill>
                <a:latin typeface="Gill Sans Light" pitchFamily="124" charset="0"/>
              </a:rPr>
              <a:t>   • Most are latex, but non-latex condoms are also </a:t>
            </a:r>
            <a:br>
              <a:rPr lang="en-US" altLang="en-US" sz="1700">
                <a:solidFill>
                  <a:srgbClr val="000000"/>
                </a:solidFill>
                <a:latin typeface="Gill Sans Light" pitchFamily="124" charset="0"/>
              </a:rPr>
            </a:br>
            <a:r>
              <a:rPr lang="en-US" altLang="en-US" sz="1700">
                <a:solidFill>
                  <a:srgbClr val="000000"/>
                </a:solidFill>
                <a:latin typeface="Gill Sans Light" pitchFamily="124" charset="0"/>
              </a:rPr>
              <a:t>      available in polyurethane, silicone, and lambskin </a:t>
            </a:r>
          </a:p>
        </p:txBody>
      </p:sp>
      <p:sp>
        <p:nvSpPr>
          <p:cNvPr id="38929" name="Text Box 21"/>
          <p:cNvSpPr txBox="1">
            <a:spLocks noChangeArrowheads="1"/>
          </p:cNvSpPr>
          <p:nvPr/>
        </p:nvSpPr>
        <p:spPr bwMode="auto">
          <a:xfrm>
            <a:off x="2501901" y="466726"/>
            <a:ext cx="457529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pic>
        <p:nvPicPr>
          <p:cNvPr id="38930" name="Picture 23" descr="cond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447801"/>
            <a:ext cx="15811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1" name="Text Box 24"/>
          <p:cNvSpPr txBox="1">
            <a:spLocks noChangeArrowheads="1"/>
          </p:cNvSpPr>
          <p:nvPr/>
        </p:nvSpPr>
        <p:spPr bwMode="auto">
          <a:xfrm>
            <a:off x="1905001" y="1122363"/>
            <a:ext cx="15160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600" b="1">
                <a:solidFill>
                  <a:srgbClr val="FFFFFF"/>
                </a:solidFill>
                <a:latin typeface="Gill Sans" pitchFamily="124" charset="0"/>
              </a:rPr>
              <a:t>Male Condom</a:t>
            </a:r>
          </a:p>
        </p:txBody>
      </p:sp>
    </p:spTree>
    <p:extLst>
      <p:ext uri="{BB962C8B-B14F-4D97-AF65-F5344CB8AC3E}">
        <p14:creationId xmlns:p14="http://schemas.microsoft.com/office/powerpoint/2010/main" val="28592426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9939"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9940"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9941"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9942"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9943"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9944"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39945"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9946"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39947"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8"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Available widely without a prescription</a:t>
            </a:r>
          </a:p>
          <a:p>
            <a:pPr eaLnBrk="1" hangingPunct="1">
              <a:buFontTx/>
              <a:buNone/>
            </a:pPr>
            <a:r>
              <a:rPr lang="en-US" altLang="en-US" smtClean="0"/>
              <a:t>		2. </a:t>
            </a:r>
            <a:r>
              <a:rPr lang="en-US" altLang="en-US" smtClean="0">
                <a:latin typeface="Gill Sans Light" pitchFamily="124" charset="0"/>
              </a:rPr>
              <a:t>Inexpensive</a:t>
            </a:r>
          </a:p>
          <a:p>
            <a:pPr eaLnBrk="1" hangingPunct="1">
              <a:buFontTx/>
              <a:buNone/>
            </a:pPr>
            <a:r>
              <a:rPr lang="en-US" altLang="en-US" smtClean="0"/>
              <a:t>		3. </a:t>
            </a:r>
            <a:r>
              <a:rPr lang="en-US" altLang="en-US" smtClean="0">
                <a:latin typeface="Gill Sans Light" pitchFamily="124" charset="0"/>
              </a:rPr>
              <a:t>Latex condoms protect against STIs</a:t>
            </a:r>
          </a:p>
          <a:p>
            <a:pPr eaLnBrk="1" hangingPunct="1">
              <a:buFontTx/>
              <a:buNone/>
            </a:pPr>
            <a:r>
              <a:rPr lang="en-US" altLang="en-US" smtClean="0"/>
              <a:t>		4. </a:t>
            </a:r>
            <a:r>
              <a:rPr lang="en-US" altLang="en-US" smtClean="0">
                <a:latin typeface="Gill Sans Light" pitchFamily="124" charset="0"/>
              </a:rPr>
              <a:t>Allows the male partner to assume some responsibility for birth control</a:t>
            </a:r>
          </a:p>
          <a:p>
            <a:pPr eaLnBrk="1" hangingPunct="1">
              <a:buFontTx/>
              <a:buNone/>
            </a:pPr>
            <a:r>
              <a:rPr lang="en-US" altLang="en-US" smtClean="0"/>
              <a:t>		5. </a:t>
            </a:r>
            <a:r>
              <a:rPr lang="en-US" altLang="en-US" smtClean="0">
                <a:latin typeface="Gill Sans Light" pitchFamily="124" charset="0"/>
              </a:rPr>
              <a:t>Both partners can participate in their use</a:t>
            </a:r>
          </a:p>
          <a:p>
            <a:pPr eaLnBrk="1" hangingPunct="1">
              <a:buFontTx/>
              <a:buNone/>
            </a:pPr>
            <a:r>
              <a:rPr lang="en-US" altLang="en-US" smtClean="0"/>
              <a:t>		6. </a:t>
            </a:r>
            <a:r>
              <a:rPr lang="en-US" altLang="en-US" smtClean="0">
                <a:latin typeface="Gill Sans Light" pitchFamily="124" charset="0"/>
              </a:rPr>
              <a:t>May help the wearer avoid premature ejaculation</a:t>
            </a:r>
          </a:p>
        </p:txBody>
      </p:sp>
      <p:sp>
        <p:nvSpPr>
          <p:cNvPr id="39949"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39950" name="Text Box 15"/>
          <p:cNvSpPr txBox="1">
            <a:spLocks noChangeArrowheads="1"/>
          </p:cNvSpPr>
          <p:nvPr/>
        </p:nvSpPr>
        <p:spPr bwMode="auto">
          <a:xfrm>
            <a:off x="2501901" y="466726"/>
            <a:ext cx="457529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Tree>
    <p:extLst>
      <p:ext uri="{BB962C8B-B14F-4D97-AF65-F5344CB8AC3E}">
        <p14:creationId xmlns:p14="http://schemas.microsoft.com/office/powerpoint/2010/main" val="3159954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64"/>
          <p:cNvGrpSpPr>
            <a:grpSpLocks/>
          </p:cNvGrpSpPr>
          <p:nvPr/>
        </p:nvGrpSpPr>
        <p:grpSpPr bwMode="auto">
          <a:xfrm>
            <a:off x="1524000" y="0"/>
            <a:ext cx="9144000" cy="6858000"/>
            <a:chOff x="0" y="0"/>
            <a:chExt cx="5760" cy="4320"/>
          </a:xfrm>
        </p:grpSpPr>
        <p:grpSp>
          <p:nvGrpSpPr>
            <p:cNvPr id="4105" name="Group 65"/>
            <p:cNvGrpSpPr>
              <a:grpSpLocks/>
            </p:cNvGrpSpPr>
            <p:nvPr/>
          </p:nvGrpSpPr>
          <p:grpSpPr bwMode="auto">
            <a:xfrm>
              <a:off x="0" y="0"/>
              <a:ext cx="5760" cy="4320"/>
              <a:chOff x="0" y="0"/>
              <a:chExt cx="5760" cy="4320"/>
            </a:xfrm>
          </p:grpSpPr>
          <p:sp>
            <p:nvSpPr>
              <p:cNvPr id="4108" name="Rectangle 66"/>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09" name="AutoShape 67"/>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10" name="Rectangle 68"/>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11" name="Rectangle 69"/>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12" name="AutoShape 70"/>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13" name="Rectangle 71"/>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14" name="Rectangle 72"/>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15" name="Rectangle 73"/>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4106" name="Text Box 74"/>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107" name="Picture 75"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9" name="Rectangle 3"/>
          <p:cNvSpPr>
            <a:spLocks noGrp="1" noChangeArrowheads="1"/>
          </p:cNvSpPr>
          <p:nvPr>
            <p:ph type="body" idx="1"/>
          </p:nvPr>
        </p:nvSpPr>
        <p:spPr>
          <a:xfrm>
            <a:off x="2209800" y="1219200"/>
            <a:ext cx="8229600" cy="4114800"/>
          </a:xfrm>
        </p:spPr>
        <p:txBody>
          <a:bodyPr/>
          <a:lstStyle/>
          <a:p>
            <a:pPr eaLnBrk="1" hangingPunct="1">
              <a:lnSpc>
                <a:spcPct val="90000"/>
              </a:lnSpc>
              <a:buFontTx/>
              <a:buNone/>
            </a:pPr>
            <a:r>
              <a:rPr lang="en-US" altLang="en-US" sz="1600"/>
              <a:t>	</a:t>
            </a:r>
            <a:r>
              <a:rPr lang="en-US" altLang="en-US" sz="1600" b="1"/>
              <a:t>What </a:t>
            </a:r>
            <a:r>
              <a:rPr lang="en-US" altLang="en-US" sz="1600"/>
              <a:t>are they?</a:t>
            </a:r>
            <a:endParaRPr lang="en-US" altLang="en-US" sz="1600">
              <a:latin typeface="Gill Sans Light" pitchFamily="124" charset="0"/>
            </a:endParaRPr>
          </a:p>
          <a:p>
            <a:pPr eaLnBrk="1" hangingPunct="1">
              <a:lnSpc>
                <a:spcPct val="90000"/>
              </a:lnSpc>
              <a:buFontTx/>
              <a:buNone/>
            </a:pPr>
            <a:r>
              <a:rPr lang="en-US" altLang="en-US" sz="1600"/>
              <a:t>		</a:t>
            </a:r>
            <a:r>
              <a:rPr lang="en-US" altLang="en-US" sz="1600">
                <a:latin typeface="Gill Sans Light" pitchFamily="124" charset="0"/>
              </a:rPr>
              <a:t>• Prescription tablets taken once a day</a:t>
            </a:r>
          </a:p>
          <a:p>
            <a:pPr eaLnBrk="1" hangingPunct="1">
              <a:lnSpc>
                <a:spcPct val="90000"/>
              </a:lnSpc>
              <a:buFontTx/>
              <a:buNone/>
            </a:pPr>
            <a:r>
              <a:rPr lang="en-US" altLang="en-US" sz="1600">
                <a:latin typeface="Gill Sans Light" pitchFamily="124" charset="0"/>
              </a:rPr>
              <a:t>		• There are two main types:</a:t>
            </a:r>
          </a:p>
          <a:p>
            <a:pPr eaLnBrk="1" hangingPunct="1">
              <a:lnSpc>
                <a:spcPct val="90000"/>
              </a:lnSpc>
              <a:buFontTx/>
              <a:buNone/>
            </a:pPr>
            <a:r>
              <a:rPr lang="en-US" altLang="en-US" sz="1600">
                <a:latin typeface="Gill Sans Light" pitchFamily="124" charset="0"/>
              </a:rPr>
              <a:t>			1. Combination pill which contains two female hormones similar to</a:t>
            </a:r>
            <a:br>
              <a:rPr lang="en-US" altLang="en-US" sz="1600">
                <a:latin typeface="Gill Sans Light" pitchFamily="124" charset="0"/>
              </a:rPr>
            </a:br>
            <a:r>
              <a:rPr lang="en-US" altLang="en-US" sz="1600">
                <a:latin typeface="Gill Sans Light" pitchFamily="124" charset="0"/>
              </a:rPr>
              <a:t>		the body’s own estrogen and progesterone</a:t>
            </a:r>
          </a:p>
          <a:p>
            <a:pPr eaLnBrk="1" hangingPunct="1">
              <a:lnSpc>
                <a:spcPct val="90000"/>
              </a:lnSpc>
              <a:buFontTx/>
              <a:buNone/>
            </a:pPr>
            <a:r>
              <a:rPr lang="en-US" altLang="en-US" sz="1600">
                <a:latin typeface="Gill Sans Light" pitchFamily="124" charset="0"/>
              </a:rPr>
              <a:t>			2. Progestin-only pill (or mini-pill) which does not contain estrogen </a:t>
            </a:r>
          </a:p>
          <a:p>
            <a:pPr eaLnBrk="1" hangingPunct="1">
              <a:lnSpc>
                <a:spcPct val="90000"/>
              </a:lnSpc>
              <a:buFontTx/>
              <a:buNone/>
            </a:pPr>
            <a:r>
              <a:rPr lang="en-US" altLang="en-US" sz="1600">
                <a:latin typeface="Gill Sans Light" pitchFamily="124" charset="0"/>
              </a:rPr>
              <a:t>		• Available under a variety of brand names with various strengths and 	</a:t>
            </a:r>
          </a:p>
          <a:p>
            <a:pPr eaLnBrk="1" hangingPunct="1">
              <a:lnSpc>
                <a:spcPct val="90000"/>
              </a:lnSpc>
              <a:buFontTx/>
              <a:buNone/>
            </a:pPr>
            <a:r>
              <a:rPr lang="en-US" altLang="en-US" sz="1600">
                <a:latin typeface="Gill Sans Light" pitchFamily="124" charset="0"/>
              </a:rPr>
              <a:t>		formulations</a:t>
            </a:r>
            <a:endParaRPr lang="en-US" altLang="en-US" sz="1600"/>
          </a:p>
          <a:p>
            <a:pPr eaLnBrk="1" hangingPunct="1">
              <a:lnSpc>
                <a:spcPct val="90000"/>
              </a:lnSpc>
              <a:buFontTx/>
              <a:buNone/>
            </a:pPr>
            <a:endParaRPr lang="en-US" altLang="en-US" sz="1600"/>
          </a:p>
          <a:p>
            <a:pPr eaLnBrk="1" hangingPunct="1">
              <a:lnSpc>
                <a:spcPct val="90000"/>
              </a:lnSpc>
              <a:buFontTx/>
              <a:buNone/>
            </a:pPr>
            <a:r>
              <a:rPr lang="en-US" altLang="en-US" sz="1600"/>
              <a:t>	</a:t>
            </a:r>
            <a:r>
              <a:rPr lang="en-US" altLang="en-US" sz="1600" b="1"/>
              <a:t>How </a:t>
            </a:r>
            <a:r>
              <a:rPr lang="en-US" altLang="en-US" sz="1600"/>
              <a:t>do they work?</a:t>
            </a:r>
          </a:p>
          <a:p>
            <a:pPr eaLnBrk="1" hangingPunct="1">
              <a:lnSpc>
                <a:spcPct val="90000"/>
              </a:lnSpc>
              <a:buFontTx/>
              <a:buNone/>
            </a:pPr>
            <a:r>
              <a:rPr lang="en-US" altLang="en-US" sz="1600"/>
              <a:t>		• </a:t>
            </a:r>
            <a:r>
              <a:rPr lang="en-US" altLang="en-US" sz="1600">
                <a:latin typeface="Gill Sans Light" pitchFamily="124" charset="0"/>
              </a:rPr>
              <a:t>Stop the release of a mature egg</a:t>
            </a:r>
          </a:p>
          <a:p>
            <a:pPr eaLnBrk="1" hangingPunct="1">
              <a:lnSpc>
                <a:spcPct val="90000"/>
              </a:lnSpc>
              <a:buFontTx/>
              <a:buNone/>
            </a:pPr>
            <a:r>
              <a:rPr lang="en-US" altLang="en-US" sz="1600">
                <a:latin typeface="Gill Sans Light" pitchFamily="124" charset="0"/>
              </a:rPr>
              <a:t>		• Thicken the cervical mucus making it difficult for sperm to get to the egg</a:t>
            </a:r>
          </a:p>
          <a:p>
            <a:pPr eaLnBrk="1" hangingPunct="1">
              <a:lnSpc>
                <a:spcPct val="90000"/>
              </a:lnSpc>
              <a:buFontTx/>
              <a:buNone/>
            </a:pPr>
            <a:r>
              <a:rPr lang="en-US" altLang="en-US" sz="1600">
                <a:latin typeface="Gill Sans Light" pitchFamily="124" charset="0"/>
              </a:rPr>
              <a:t>		• Change the lining of the uterus making implantation difficult</a:t>
            </a:r>
            <a:r>
              <a:rPr lang="en-US" altLang="en-US" sz="1600"/>
              <a:t> </a:t>
            </a:r>
          </a:p>
          <a:p>
            <a:pPr eaLnBrk="1" hangingPunct="1">
              <a:lnSpc>
                <a:spcPct val="90000"/>
              </a:lnSpc>
              <a:buFontTx/>
              <a:buNone/>
            </a:pPr>
            <a:endParaRPr lang="en-US" altLang="en-US" sz="1600"/>
          </a:p>
          <a:p>
            <a:pPr eaLnBrk="1" hangingPunct="1">
              <a:lnSpc>
                <a:spcPct val="90000"/>
              </a:lnSpc>
              <a:buFontTx/>
              <a:buNone/>
            </a:pPr>
            <a:r>
              <a:rPr lang="en-US" altLang="en-US" sz="1600"/>
              <a:t>	</a:t>
            </a:r>
            <a:r>
              <a:rPr lang="en-US" altLang="en-US" sz="1600" b="1"/>
              <a:t>Failure rate: </a:t>
            </a:r>
            <a:r>
              <a:rPr lang="en-US" altLang="en-US" sz="1600">
                <a:latin typeface="Gill Sans Light" pitchFamily="124" charset="0"/>
              </a:rPr>
              <a:t>80 per 1000 women per year</a:t>
            </a:r>
          </a:p>
        </p:txBody>
      </p:sp>
      <p:sp>
        <p:nvSpPr>
          <p:cNvPr id="4100" name="AutoShape 9"/>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01" name="AutoShape 10"/>
          <p:cNvSpPr>
            <a:spLocks noChangeArrowheads="1"/>
          </p:cNvSpPr>
          <p:nvPr/>
        </p:nvSpPr>
        <p:spPr bwMode="auto">
          <a:xfrm rot="5400000">
            <a:off x="2247900" y="36385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02" name="AutoShape 11"/>
          <p:cNvSpPr>
            <a:spLocks noChangeArrowheads="1"/>
          </p:cNvSpPr>
          <p:nvPr/>
        </p:nvSpPr>
        <p:spPr bwMode="auto">
          <a:xfrm rot="5400000">
            <a:off x="2247900" y="49911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03" name="Text Box 29"/>
          <p:cNvSpPr txBox="1">
            <a:spLocks noChangeArrowheads="1"/>
          </p:cNvSpPr>
          <p:nvPr/>
        </p:nvSpPr>
        <p:spPr bwMode="auto">
          <a:xfrm>
            <a:off x="2501900" y="466726"/>
            <a:ext cx="44678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O r a l </a:t>
            </a:r>
            <a:r>
              <a:rPr lang="en-US" altLang="en-US" sz="2600">
                <a:solidFill>
                  <a:srgbClr val="FFFFFF"/>
                </a:solidFill>
                <a:latin typeface="Gill Sans" pitchFamily="124" charset="0"/>
              </a:rPr>
              <a:t>c o n t r a c e p t i v e s</a:t>
            </a:r>
            <a:endParaRPr lang="en-US" altLang="en-US" sz="2600">
              <a:solidFill>
                <a:srgbClr val="FFFFFF"/>
              </a:solidFill>
              <a:latin typeface="Gill Sans Light" pitchFamily="124" charset="0"/>
            </a:endParaRPr>
          </a:p>
        </p:txBody>
      </p:sp>
      <p:pic>
        <p:nvPicPr>
          <p:cNvPr id="4104" name="Picture 77" descr="ales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1" y="4953001"/>
            <a:ext cx="47529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84534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1524000" y="0"/>
            <a:ext cx="9144000" cy="6858000"/>
          </a:xfrm>
          <a:prstGeom prst="rect">
            <a:avLst/>
          </a:prstGeom>
          <a:solidFill>
            <a:srgbClr val="A2B8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0963"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0964"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0965"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0966"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0967"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0968"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0969"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0970"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0971"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2"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Must be available at time of intercourse</a:t>
            </a:r>
            <a:endParaRPr lang="en-US" altLang="en-US" smtClean="0"/>
          </a:p>
          <a:p>
            <a:pPr eaLnBrk="1" hangingPunct="1">
              <a:buFontTx/>
              <a:buNone/>
            </a:pPr>
            <a:r>
              <a:rPr lang="en-US" altLang="en-US" smtClean="0"/>
              <a:t>		2. </a:t>
            </a:r>
            <a:r>
              <a:rPr lang="en-US" altLang="en-US" smtClean="0">
                <a:latin typeface="Gill Sans Light" pitchFamily="124" charset="0"/>
              </a:rPr>
              <a:t>May slip or break during intercourse</a:t>
            </a:r>
            <a:endParaRPr lang="en-US" altLang="en-US" smtClean="0"/>
          </a:p>
          <a:p>
            <a:pPr eaLnBrk="1" hangingPunct="1">
              <a:buFontTx/>
              <a:buNone/>
            </a:pPr>
            <a:r>
              <a:rPr lang="en-US" altLang="en-US" smtClean="0"/>
              <a:t>		3. </a:t>
            </a:r>
            <a:r>
              <a:rPr lang="en-US" altLang="en-US" smtClean="0">
                <a:latin typeface="Gill Sans Light" pitchFamily="124" charset="0"/>
              </a:rPr>
              <a:t>Must be stored and handled properly</a:t>
            </a:r>
            <a:endParaRPr lang="en-US" altLang="en-US" smtClean="0"/>
          </a:p>
          <a:p>
            <a:pPr eaLnBrk="1" hangingPunct="1">
              <a:buFontTx/>
              <a:buNone/>
            </a:pPr>
            <a:r>
              <a:rPr lang="en-US" altLang="en-US" smtClean="0"/>
              <a:t>		4. </a:t>
            </a:r>
            <a:r>
              <a:rPr lang="en-US" altLang="en-US" smtClean="0">
                <a:latin typeface="Gill Sans Light" pitchFamily="124" charset="0"/>
              </a:rPr>
              <a:t>People with latex allergies cannot use latex condoms, but may be able   </a:t>
            </a:r>
            <a:br>
              <a:rPr lang="en-US" altLang="en-US" smtClean="0">
                <a:latin typeface="Gill Sans Light" pitchFamily="124" charset="0"/>
              </a:rPr>
            </a:br>
            <a:r>
              <a:rPr lang="en-US" altLang="en-US" smtClean="0">
                <a:latin typeface="Gill Sans Light" pitchFamily="124" charset="0"/>
              </a:rPr>
              <a:t>              to use non-latex condoms</a:t>
            </a:r>
            <a:endParaRPr lang="en-US" altLang="en-US" smtClean="0"/>
          </a:p>
          <a:p>
            <a:pPr eaLnBrk="1" hangingPunct="1">
              <a:buFontTx/>
              <a:buNone/>
            </a:pPr>
            <a:r>
              <a:rPr lang="en-US" altLang="en-US" smtClean="0"/>
              <a:t>		5. </a:t>
            </a:r>
            <a:r>
              <a:rPr lang="en-US" altLang="en-US" smtClean="0">
                <a:latin typeface="Gill Sans Light" pitchFamily="124" charset="0"/>
              </a:rPr>
              <a:t>May reduce sensitivity for either partner</a:t>
            </a:r>
          </a:p>
          <a:p>
            <a:pPr eaLnBrk="1" hangingPunct="1">
              <a:buFontTx/>
              <a:buNone/>
            </a:pPr>
            <a:r>
              <a:rPr lang="en-US" altLang="en-US" smtClean="0"/>
              <a:t>		6. </a:t>
            </a:r>
            <a:r>
              <a:rPr lang="en-US" altLang="en-US" smtClean="0">
                <a:latin typeface="Gill Sans Light" pitchFamily="124" charset="0"/>
              </a:rPr>
              <a:t>May interfere with the maintenance of an erection</a:t>
            </a:r>
            <a:endParaRPr lang="en-US" altLang="en-US" smtClean="0"/>
          </a:p>
          <a:p>
            <a:pPr eaLnBrk="1" hangingPunct="1">
              <a:buFontTx/>
              <a:buNone/>
            </a:pPr>
            <a:r>
              <a:rPr lang="en-US" altLang="en-US" smtClean="0"/>
              <a:t>		7. </a:t>
            </a:r>
            <a:r>
              <a:rPr lang="en-US" altLang="en-US" smtClean="0">
                <a:latin typeface="Gill Sans Light" pitchFamily="124" charset="0"/>
              </a:rPr>
              <a:t>May reduce spontaneity</a:t>
            </a:r>
            <a:r>
              <a:rPr lang="en-US" altLang="en-US" smtClean="0"/>
              <a:t> </a:t>
            </a:r>
          </a:p>
          <a:p>
            <a:pPr eaLnBrk="1" hangingPunct="1">
              <a:buFontTx/>
              <a:buNone/>
            </a:pPr>
            <a:r>
              <a:rPr lang="en-US" altLang="en-US" smtClean="0"/>
              <a:t>		8. </a:t>
            </a:r>
            <a:r>
              <a:rPr lang="en-US" altLang="en-US" smtClean="0">
                <a:latin typeface="Gill Sans Light" pitchFamily="124" charset="0"/>
              </a:rPr>
              <a:t>Lambskin condoms do not protect against STIs</a:t>
            </a:r>
            <a:endParaRPr lang="en-US" altLang="en-US" smtClean="0"/>
          </a:p>
        </p:txBody>
      </p:sp>
      <p:sp>
        <p:nvSpPr>
          <p:cNvPr id="40973" name="AutoShape 13"/>
          <p:cNvSpPr>
            <a:spLocks noChangeArrowheads="1"/>
          </p:cNvSpPr>
          <p:nvPr/>
        </p:nvSpPr>
        <p:spPr bwMode="auto">
          <a:xfrm rot="5400000">
            <a:off x="2247900" y="1276350"/>
            <a:ext cx="304800" cy="228600"/>
          </a:xfrm>
          <a:prstGeom prst="triangle">
            <a:avLst>
              <a:gd name="adj" fmla="val 50000"/>
            </a:avLst>
          </a:prstGeom>
          <a:solidFill>
            <a:srgbClr val="6789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0974" name="Text Box 15"/>
          <p:cNvSpPr txBox="1">
            <a:spLocks noChangeArrowheads="1"/>
          </p:cNvSpPr>
          <p:nvPr/>
        </p:nvSpPr>
        <p:spPr bwMode="auto">
          <a:xfrm>
            <a:off x="2501901" y="466726"/>
            <a:ext cx="457529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M a l e </a:t>
            </a:r>
            <a:r>
              <a:rPr lang="en-US" altLang="en-US" sz="2600">
                <a:solidFill>
                  <a:srgbClr val="FFFFFF"/>
                </a:solidFill>
                <a:latin typeface="Gill Sans" pitchFamily="124" charset="0"/>
              </a:rPr>
              <a:t>b a r r i e r</a:t>
            </a:r>
            <a:r>
              <a:rPr lang="en-US" altLang="en-US">
                <a:solidFill>
                  <a:srgbClr val="FFFFFF"/>
                </a:solidFill>
                <a:latin typeface="Gill Sans Light" pitchFamily="124" charset="0"/>
              </a:rPr>
              <a:t> m e t h o d s </a:t>
            </a:r>
          </a:p>
        </p:txBody>
      </p:sp>
    </p:spTree>
    <p:extLst>
      <p:ext uri="{BB962C8B-B14F-4D97-AF65-F5344CB8AC3E}">
        <p14:creationId xmlns:p14="http://schemas.microsoft.com/office/powerpoint/2010/main" val="16126397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524000" y="0"/>
            <a:ext cx="9144000" cy="6858000"/>
          </a:xfrm>
          <a:prstGeom prst="rect">
            <a:avLst/>
          </a:prstGeom>
          <a:solidFill>
            <a:srgbClr val="A9D3C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987" name="AutoShape 4"/>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988" name="Rectangle 5"/>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989" name="Rectangle 6"/>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990" name="AutoShape 7"/>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991" name="Rectangle 8"/>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992" name="Rectangle 9"/>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1993" name="Rectangle 10"/>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994" name="Text Box 11"/>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1995" name="Picture 12"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6" name="AutoShape 13"/>
          <p:cNvSpPr>
            <a:spLocks noChangeArrowheads="1"/>
          </p:cNvSpPr>
          <p:nvPr/>
        </p:nvSpPr>
        <p:spPr bwMode="auto">
          <a:xfrm rot="5400000">
            <a:off x="2216150" y="2644775"/>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997" name="AutoShape 14"/>
          <p:cNvSpPr>
            <a:spLocks noChangeArrowheads="1"/>
          </p:cNvSpPr>
          <p:nvPr/>
        </p:nvSpPr>
        <p:spPr bwMode="auto">
          <a:xfrm rot="5400000">
            <a:off x="2216150" y="6069013"/>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1998" name="Text Box 15"/>
          <p:cNvSpPr txBox="1">
            <a:spLocks noChangeArrowheads="1"/>
          </p:cNvSpPr>
          <p:nvPr/>
        </p:nvSpPr>
        <p:spPr bwMode="auto">
          <a:xfrm>
            <a:off x="2501901" y="466726"/>
            <a:ext cx="39773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M a l e </a:t>
            </a:r>
            <a:r>
              <a:rPr lang="en-US" altLang="en-US" sz="2600">
                <a:solidFill>
                  <a:srgbClr val="FFFFFF"/>
                </a:solidFill>
                <a:latin typeface="Gill Sans" pitchFamily="124" charset="0"/>
              </a:rPr>
              <a:t>s t e r i l i z a t i o n</a:t>
            </a:r>
            <a:endParaRPr lang="en-US" altLang="en-US" sz="2600">
              <a:solidFill>
                <a:srgbClr val="FFFFFF"/>
              </a:solidFill>
              <a:latin typeface="Gill Sans Light" pitchFamily="124" charset="0"/>
            </a:endParaRPr>
          </a:p>
        </p:txBody>
      </p:sp>
      <p:sp>
        <p:nvSpPr>
          <p:cNvPr id="41999" name="AutoShape 17"/>
          <p:cNvSpPr>
            <a:spLocks noChangeArrowheads="1"/>
          </p:cNvSpPr>
          <p:nvPr/>
        </p:nvSpPr>
        <p:spPr bwMode="auto">
          <a:xfrm rot="5400000">
            <a:off x="2224088" y="1638300"/>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2000" name="Text Box 25"/>
          <p:cNvSpPr txBox="1">
            <a:spLocks noChangeArrowheads="1"/>
          </p:cNvSpPr>
          <p:nvPr/>
        </p:nvSpPr>
        <p:spPr bwMode="auto">
          <a:xfrm>
            <a:off x="1905001" y="1122363"/>
            <a:ext cx="12557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600" b="1">
                <a:solidFill>
                  <a:srgbClr val="FFFFFF"/>
                </a:solidFill>
                <a:latin typeface="Gill Sans" pitchFamily="124" charset="0"/>
              </a:rPr>
              <a:t>Vasectomy</a:t>
            </a:r>
          </a:p>
        </p:txBody>
      </p:sp>
      <p:sp>
        <p:nvSpPr>
          <p:cNvPr id="42001" name="Rectangle 28"/>
          <p:cNvSpPr>
            <a:spLocks noGrp="1" noChangeArrowheads="1"/>
          </p:cNvSpPr>
          <p:nvPr>
            <p:ph type="body" idx="1"/>
          </p:nvPr>
        </p:nvSpPr>
        <p:spPr>
          <a:xfrm>
            <a:off x="2209800" y="1600200"/>
            <a:ext cx="8229600" cy="3733800"/>
          </a:xfrm>
          <a:noFill/>
        </p:spPr>
        <p:txBody>
          <a:bodyPr/>
          <a:lstStyle/>
          <a:p>
            <a:pPr eaLnBrk="1" hangingPunct="1">
              <a:lnSpc>
                <a:spcPct val="90000"/>
              </a:lnSpc>
              <a:buFontTx/>
              <a:buNone/>
            </a:pPr>
            <a:r>
              <a:rPr lang="en-US" altLang="en-US" sz="1500"/>
              <a:t>	</a:t>
            </a:r>
            <a:r>
              <a:rPr lang="en-US" altLang="en-US" sz="1500" b="1"/>
              <a:t>What </a:t>
            </a:r>
            <a:r>
              <a:rPr lang="en-US" altLang="en-US" sz="1500"/>
              <a:t>is it?</a:t>
            </a:r>
          </a:p>
          <a:p>
            <a:pPr eaLnBrk="1" hangingPunct="1">
              <a:lnSpc>
                <a:spcPct val="90000"/>
              </a:lnSpc>
              <a:buFontTx/>
              <a:buNone/>
            </a:pPr>
            <a:r>
              <a:rPr lang="en-US" altLang="en-US" sz="1500"/>
              <a:t>		</a:t>
            </a:r>
            <a:r>
              <a:rPr lang="en-US" altLang="en-US" sz="1500">
                <a:latin typeface="Gill Sans Light" pitchFamily="124" charset="0"/>
              </a:rPr>
              <a:t>• A surgical procedure to close or block the vas deferens (the tubes that carry sperm</a:t>
            </a:r>
          </a:p>
          <a:p>
            <a:pPr eaLnBrk="1" hangingPunct="1">
              <a:lnSpc>
                <a:spcPct val="90000"/>
              </a:lnSpc>
              <a:buFontTx/>
              <a:buNone/>
            </a:pPr>
            <a:r>
              <a:rPr lang="en-US" altLang="en-US" sz="1500">
                <a:latin typeface="Gill Sans Light" pitchFamily="124" charset="0"/>
              </a:rPr>
              <a:t>		   to the penis)</a:t>
            </a:r>
          </a:p>
          <a:p>
            <a:pPr eaLnBrk="1" hangingPunct="1">
              <a:lnSpc>
                <a:spcPct val="90000"/>
              </a:lnSpc>
              <a:buFontTx/>
              <a:buNone/>
            </a:pPr>
            <a:endParaRPr lang="en-US" altLang="en-US" sz="1500">
              <a:latin typeface="Gill Sans Light" pitchFamily="124" charset="0"/>
            </a:endParaRPr>
          </a:p>
          <a:p>
            <a:pPr eaLnBrk="1" hangingPunct="1">
              <a:lnSpc>
                <a:spcPct val="90000"/>
              </a:lnSpc>
              <a:buFontTx/>
              <a:buNone/>
            </a:pPr>
            <a:r>
              <a:rPr lang="en-US" altLang="en-US" sz="1500"/>
              <a:t>	</a:t>
            </a:r>
            <a:r>
              <a:rPr lang="en-US" altLang="en-US" sz="1500" b="1"/>
              <a:t>How </a:t>
            </a:r>
            <a:r>
              <a:rPr lang="en-US" altLang="en-US" sz="1500"/>
              <a:t>does it work?</a:t>
            </a:r>
          </a:p>
          <a:p>
            <a:pPr eaLnBrk="1" hangingPunct="1">
              <a:lnSpc>
                <a:spcPct val="90000"/>
              </a:lnSpc>
              <a:buFontTx/>
              <a:buNone/>
            </a:pPr>
            <a:r>
              <a:rPr lang="en-US" altLang="en-US" sz="1500"/>
              <a:t>	</a:t>
            </a:r>
            <a:r>
              <a:rPr lang="en-US" altLang="en-US" sz="1500">
                <a:latin typeface="Gill Sans Light" pitchFamily="124" charset="0"/>
              </a:rPr>
              <a:t>	• The vas deferens are closed so that no sperm is released to fertilize the egg</a:t>
            </a:r>
          </a:p>
          <a:p>
            <a:pPr eaLnBrk="1" hangingPunct="1">
              <a:lnSpc>
                <a:spcPct val="90000"/>
              </a:lnSpc>
              <a:buFontTx/>
              <a:buNone/>
            </a:pPr>
            <a:r>
              <a:rPr lang="en-US" altLang="en-US" sz="1500">
                <a:latin typeface="Gill Sans Light" pitchFamily="124" charset="0"/>
              </a:rPr>
              <a:t>		• Common techniques include: </a:t>
            </a:r>
          </a:p>
          <a:p>
            <a:pPr eaLnBrk="1" hangingPunct="1">
              <a:lnSpc>
                <a:spcPct val="90000"/>
              </a:lnSpc>
              <a:buFontTx/>
              <a:buNone/>
            </a:pPr>
            <a:r>
              <a:rPr lang="en-US" altLang="en-US" sz="1500">
                <a:latin typeface="Gill Sans Light" pitchFamily="124" charset="0"/>
              </a:rPr>
              <a:t>		     • Conventional vasectomy – one or two incision are made in the scrotum</a:t>
            </a:r>
          </a:p>
          <a:p>
            <a:pPr eaLnBrk="1" hangingPunct="1">
              <a:lnSpc>
                <a:spcPct val="90000"/>
              </a:lnSpc>
              <a:buFontTx/>
              <a:buNone/>
            </a:pPr>
            <a:r>
              <a:rPr lang="en-US" altLang="en-US" sz="1500">
                <a:latin typeface="Gill Sans Light" pitchFamily="124" charset="0"/>
              </a:rPr>
              <a:t>		        to reach the vas deferens</a:t>
            </a:r>
          </a:p>
          <a:p>
            <a:pPr eaLnBrk="1" hangingPunct="1">
              <a:lnSpc>
                <a:spcPct val="90000"/>
              </a:lnSpc>
              <a:buFontTx/>
              <a:buNone/>
            </a:pPr>
            <a:r>
              <a:rPr lang="en-US" altLang="en-US" sz="1500">
                <a:latin typeface="Gill Sans Light" pitchFamily="124" charset="0"/>
              </a:rPr>
              <a:t>		     • No-scalpel vasectomy – a puncture opening  </a:t>
            </a:r>
            <a:br>
              <a:rPr lang="en-US" altLang="en-US" sz="1500">
                <a:latin typeface="Gill Sans Light" pitchFamily="124" charset="0"/>
              </a:rPr>
            </a:br>
            <a:r>
              <a:rPr lang="en-US" altLang="en-US" sz="1500">
                <a:latin typeface="Gill Sans Light" pitchFamily="124" charset="0"/>
              </a:rPr>
              <a:t>	       is made in the scrotum</a:t>
            </a:r>
          </a:p>
          <a:p>
            <a:pPr eaLnBrk="1" hangingPunct="1">
              <a:lnSpc>
                <a:spcPct val="90000"/>
              </a:lnSpc>
              <a:buFontTx/>
              <a:buNone/>
            </a:pPr>
            <a:r>
              <a:rPr lang="en-US" altLang="en-US" sz="1500">
                <a:latin typeface="Gill Sans Light" pitchFamily="124" charset="0"/>
              </a:rPr>
              <a:t>		• Vas deferens are closed by: 	</a:t>
            </a:r>
          </a:p>
          <a:p>
            <a:pPr eaLnBrk="1" hangingPunct="1">
              <a:lnSpc>
                <a:spcPct val="90000"/>
              </a:lnSpc>
              <a:buFontTx/>
              <a:buNone/>
            </a:pPr>
            <a:r>
              <a:rPr lang="en-US" altLang="en-US" sz="1500">
                <a:latin typeface="Gill Sans Light" pitchFamily="124" charset="0"/>
              </a:rPr>
              <a:t>		     • Electric current (cauterization)</a:t>
            </a:r>
          </a:p>
          <a:p>
            <a:pPr eaLnBrk="1" hangingPunct="1">
              <a:lnSpc>
                <a:spcPct val="90000"/>
              </a:lnSpc>
              <a:buFontTx/>
              <a:buNone/>
            </a:pPr>
            <a:r>
              <a:rPr lang="en-US" altLang="en-US" sz="1500">
                <a:latin typeface="Gill Sans Light" pitchFamily="124" charset="0"/>
              </a:rPr>
              <a:t>		     • A mechanical method, such as a clip</a:t>
            </a:r>
          </a:p>
          <a:p>
            <a:pPr eaLnBrk="1" hangingPunct="1">
              <a:lnSpc>
                <a:spcPct val="90000"/>
              </a:lnSpc>
              <a:buFontTx/>
              <a:buNone/>
            </a:pPr>
            <a:r>
              <a:rPr lang="en-US" altLang="en-US" sz="1500">
                <a:latin typeface="Gill Sans Light" pitchFamily="124" charset="0"/>
              </a:rPr>
              <a:t>		     • Removal of a small segment of each tube</a:t>
            </a:r>
          </a:p>
          <a:p>
            <a:pPr eaLnBrk="1" hangingPunct="1">
              <a:lnSpc>
                <a:spcPct val="90000"/>
              </a:lnSpc>
              <a:buFontTx/>
              <a:buNone/>
            </a:pPr>
            <a:r>
              <a:rPr lang="en-US" altLang="en-US" sz="1500">
                <a:latin typeface="Gill Sans Light" pitchFamily="124" charset="0"/>
              </a:rPr>
              <a:t>		• Another form of contraception is required </a:t>
            </a:r>
            <a:br>
              <a:rPr lang="en-US" altLang="en-US" sz="1500">
                <a:latin typeface="Gill Sans Light" pitchFamily="124" charset="0"/>
              </a:rPr>
            </a:br>
            <a:r>
              <a:rPr lang="en-US" altLang="en-US" sz="1500">
                <a:latin typeface="Gill Sans Light" pitchFamily="124" charset="0"/>
              </a:rPr>
              <a:t>	  until a semen analysis shows no sperm </a:t>
            </a:r>
          </a:p>
          <a:p>
            <a:pPr eaLnBrk="1" hangingPunct="1">
              <a:lnSpc>
                <a:spcPct val="90000"/>
              </a:lnSpc>
              <a:buFontTx/>
              <a:buNone/>
            </a:pPr>
            <a:endParaRPr lang="en-US" altLang="en-US" sz="1500">
              <a:latin typeface="Gill Sans Light" pitchFamily="124" charset="0"/>
            </a:endParaRPr>
          </a:p>
          <a:p>
            <a:pPr eaLnBrk="1" hangingPunct="1">
              <a:lnSpc>
                <a:spcPct val="90000"/>
              </a:lnSpc>
              <a:buFontTx/>
              <a:buNone/>
            </a:pPr>
            <a:r>
              <a:rPr lang="en-US" altLang="en-US" sz="1500"/>
              <a:t>	</a:t>
            </a:r>
            <a:r>
              <a:rPr lang="en-US" altLang="en-US" sz="1500" b="1"/>
              <a:t>Failure rate: </a:t>
            </a:r>
            <a:r>
              <a:rPr lang="en-US" altLang="en-US" sz="1500">
                <a:latin typeface="Gill Sans Light" pitchFamily="124" charset="0"/>
              </a:rPr>
              <a:t>1.5 per 1000 women per year</a:t>
            </a:r>
          </a:p>
        </p:txBody>
      </p:sp>
      <p:grpSp>
        <p:nvGrpSpPr>
          <p:cNvPr id="42002" name="Group 31"/>
          <p:cNvGrpSpPr>
            <a:grpSpLocks/>
          </p:cNvGrpSpPr>
          <p:nvPr/>
        </p:nvGrpSpPr>
        <p:grpSpPr bwMode="auto">
          <a:xfrm>
            <a:off x="7467600" y="3810000"/>
            <a:ext cx="2819400" cy="2833688"/>
            <a:chOff x="3744" y="2400"/>
            <a:chExt cx="1776" cy="1785"/>
          </a:xfrm>
        </p:grpSpPr>
        <p:pic>
          <p:nvPicPr>
            <p:cNvPr id="42011" name="Picture 29" descr="vasectomy_re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7" y="2400"/>
              <a:ext cx="1773" cy="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12" name="Rectangle 30"/>
            <p:cNvSpPr>
              <a:spLocks noChangeArrowheads="1"/>
            </p:cNvSpPr>
            <p:nvPr/>
          </p:nvSpPr>
          <p:spPr bwMode="auto">
            <a:xfrm>
              <a:off x="3744" y="2400"/>
              <a:ext cx="1776" cy="1770"/>
            </a:xfrm>
            <a:prstGeom prst="rect">
              <a:avLst/>
            </a:prstGeom>
            <a:noFill/>
            <a:ln w="60325">
              <a:solidFill>
                <a:srgbClr val="69B6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42003" name="Text Box 32"/>
          <p:cNvSpPr txBox="1">
            <a:spLocks noChangeArrowheads="1"/>
          </p:cNvSpPr>
          <p:nvPr/>
        </p:nvSpPr>
        <p:spPr bwMode="auto">
          <a:xfrm>
            <a:off x="7543800" y="4503739"/>
            <a:ext cx="6960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a:solidFill>
                  <a:srgbClr val="000000"/>
                </a:solidFill>
                <a:latin typeface="Gill Sans" pitchFamily="124" charset="0"/>
              </a:rPr>
              <a:t>Urethra</a:t>
            </a:r>
          </a:p>
        </p:txBody>
      </p:sp>
      <p:sp>
        <p:nvSpPr>
          <p:cNvPr id="42004" name="Text Box 33"/>
          <p:cNvSpPr txBox="1">
            <a:spLocks noChangeArrowheads="1"/>
          </p:cNvSpPr>
          <p:nvPr/>
        </p:nvSpPr>
        <p:spPr bwMode="auto">
          <a:xfrm>
            <a:off x="7543800" y="5867401"/>
            <a:ext cx="933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a:solidFill>
                  <a:srgbClr val="000000"/>
                </a:solidFill>
                <a:latin typeface="Gill Sans" pitchFamily="124" charset="0"/>
              </a:rPr>
              <a:t>Site of</a:t>
            </a:r>
          </a:p>
          <a:p>
            <a:pPr defTabSz="914400" eaLnBrk="0" fontAlgn="base" hangingPunct="0">
              <a:spcBef>
                <a:spcPct val="0"/>
              </a:spcBef>
              <a:spcAft>
                <a:spcPct val="0"/>
              </a:spcAft>
            </a:pPr>
            <a:r>
              <a:rPr lang="en-US" altLang="en-US" sz="1200">
                <a:solidFill>
                  <a:srgbClr val="000000"/>
                </a:solidFill>
                <a:latin typeface="Gill Sans" pitchFamily="124" charset="0"/>
              </a:rPr>
              <a:t>Vasectomy</a:t>
            </a:r>
          </a:p>
        </p:txBody>
      </p:sp>
      <p:sp>
        <p:nvSpPr>
          <p:cNvPr id="42005" name="Text Box 34"/>
          <p:cNvSpPr txBox="1">
            <a:spLocks noChangeArrowheads="1"/>
          </p:cNvSpPr>
          <p:nvPr/>
        </p:nvSpPr>
        <p:spPr bwMode="auto">
          <a:xfrm>
            <a:off x="9464676" y="4351339"/>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a:solidFill>
                  <a:srgbClr val="000000"/>
                </a:solidFill>
                <a:latin typeface="Gill Sans" pitchFamily="124" charset="0"/>
              </a:rPr>
              <a:t> Vas</a:t>
            </a:r>
          </a:p>
          <a:p>
            <a:pPr defTabSz="914400" eaLnBrk="0" fontAlgn="base" hangingPunct="0">
              <a:spcBef>
                <a:spcPct val="0"/>
              </a:spcBef>
              <a:spcAft>
                <a:spcPct val="0"/>
              </a:spcAft>
            </a:pPr>
            <a:r>
              <a:rPr lang="en-US" altLang="en-US" sz="1200">
                <a:solidFill>
                  <a:srgbClr val="000000"/>
                </a:solidFill>
                <a:latin typeface="Gill Sans" pitchFamily="124" charset="0"/>
              </a:rPr>
              <a:t>deferens</a:t>
            </a:r>
          </a:p>
        </p:txBody>
      </p:sp>
      <p:sp>
        <p:nvSpPr>
          <p:cNvPr id="42006" name="Line 35"/>
          <p:cNvSpPr>
            <a:spLocks noChangeShapeType="1"/>
          </p:cNvSpPr>
          <p:nvPr/>
        </p:nvSpPr>
        <p:spPr bwMode="auto">
          <a:xfrm flipV="1">
            <a:off x="8153400" y="4624388"/>
            <a:ext cx="673100" cy="238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42007" name="Line 36"/>
          <p:cNvSpPr>
            <a:spLocks noChangeShapeType="1"/>
          </p:cNvSpPr>
          <p:nvPr/>
        </p:nvSpPr>
        <p:spPr bwMode="auto">
          <a:xfrm flipV="1">
            <a:off x="8077200" y="4822826"/>
            <a:ext cx="457200" cy="10445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42008" name="Line 37"/>
          <p:cNvSpPr>
            <a:spLocks noChangeShapeType="1"/>
          </p:cNvSpPr>
          <p:nvPr/>
        </p:nvSpPr>
        <p:spPr bwMode="auto">
          <a:xfrm flipV="1">
            <a:off x="8077200" y="4745038"/>
            <a:ext cx="1187450" cy="1122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42009" name="Line 38"/>
          <p:cNvSpPr>
            <a:spLocks noChangeShapeType="1"/>
          </p:cNvSpPr>
          <p:nvPr/>
        </p:nvSpPr>
        <p:spPr bwMode="auto">
          <a:xfrm>
            <a:off x="8458200" y="4343400"/>
            <a:ext cx="11430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42010" name="Line 39"/>
          <p:cNvSpPr>
            <a:spLocks noChangeShapeType="1"/>
          </p:cNvSpPr>
          <p:nvPr/>
        </p:nvSpPr>
        <p:spPr bwMode="auto">
          <a:xfrm>
            <a:off x="9296400" y="43434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12945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524000" y="0"/>
            <a:ext cx="9144000" cy="6858000"/>
          </a:xfrm>
          <a:prstGeom prst="rect">
            <a:avLst/>
          </a:prstGeom>
          <a:solidFill>
            <a:srgbClr val="A9D3C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3011"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3012"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3013"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3014"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3015"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3016"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3017"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3018"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3019"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0"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No contraceptive routine required; nothing to remember</a:t>
            </a:r>
            <a:endParaRPr lang="en-US" altLang="en-US" smtClean="0"/>
          </a:p>
          <a:p>
            <a:pPr eaLnBrk="1" hangingPunct="1">
              <a:buFontTx/>
              <a:buNone/>
            </a:pPr>
            <a:r>
              <a:rPr lang="en-US" altLang="en-US" smtClean="0"/>
              <a:t>		2. </a:t>
            </a:r>
            <a:r>
              <a:rPr lang="en-US" altLang="en-US" smtClean="0">
                <a:latin typeface="Gill Sans Light" pitchFamily="124" charset="0"/>
              </a:rPr>
              <a:t>Private</a:t>
            </a:r>
          </a:p>
          <a:p>
            <a:pPr eaLnBrk="1" hangingPunct="1">
              <a:buFontTx/>
              <a:buNone/>
            </a:pPr>
            <a:r>
              <a:rPr lang="en-US" altLang="en-US" smtClean="0"/>
              <a:t>		3. </a:t>
            </a:r>
            <a:r>
              <a:rPr lang="en-US" altLang="en-US" smtClean="0">
                <a:latin typeface="Gill Sans Light" pitchFamily="124" charset="0"/>
              </a:rPr>
              <a:t>Does not interfere with intercourse</a:t>
            </a:r>
          </a:p>
          <a:p>
            <a:pPr eaLnBrk="1" hangingPunct="1">
              <a:buFontTx/>
              <a:buNone/>
            </a:pPr>
            <a:r>
              <a:rPr lang="en-US" altLang="en-US" smtClean="0"/>
              <a:t>		4. </a:t>
            </a:r>
            <a:r>
              <a:rPr lang="en-US" altLang="en-US" smtClean="0">
                <a:latin typeface="Gill Sans Light" pitchFamily="124" charset="0"/>
              </a:rPr>
              <a:t>No significant long-term side effects</a:t>
            </a:r>
          </a:p>
          <a:p>
            <a:pPr eaLnBrk="1" hangingPunct="1">
              <a:buFontTx/>
              <a:buNone/>
            </a:pPr>
            <a:r>
              <a:rPr lang="en-US" altLang="en-US" smtClean="0"/>
              <a:t>		5. </a:t>
            </a:r>
            <a:r>
              <a:rPr lang="en-US" altLang="en-US" smtClean="0">
                <a:latin typeface="Gill Sans Light" pitchFamily="124" charset="0"/>
              </a:rPr>
              <a:t>Simple procedure</a:t>
            </a:r>
            <a:endParaRPr lang="en-US" altLang="en-US" smtClean="0"/>
          </a:p>
          <a:p>
            <a:pPr eaLnBrk="1" hangingPunct="1">
              <a:buFontTx/>
              <a:buNone/>
            </a:pPr>
            <a:r>
              <a:rPr lang="en-US" altLang="en-US" smtClean="0"/>
              <a:t>		6. </a:t>
            </a:r>
            <a:r>
              <a:rPr lang="en-US" altLang="en-US" smtClean="0">
                <a:latin typeface="Gill Sans Light" pitchFamily="124" charset="0"/>
              </a:rPr>
              <a:t>Less invasive and more cost-effective than tubal ligation for women</a:t>
            </a:r>
          </a:p>
          <a:p>
            <a:pPr eaLnBrk="1" hangingPunct="1">
              <a:buFontTx/>
              <a:buNone/>
            </a:pPr>
            <a:r>
              <a:rPr lang="en-US" altLang="en-US" smtClean="0"/>
              <a:t>		7. </a:t>
            </a:r>
            <a:r>
              <a:rPr lang="en-US" altLang="en-US" smtClean="0">
                <a:latin typeface="Gill Sans Light" pitchFamily="124" charset="0"/>
              </a:rPr>
              <a:t>Allows the male partner to assume some responsibility for birth control</a:t>
            </a:r>
          </a:p>
        </p:txBody>
      </p:sp>
      <p:sp>
        <p:nvSpPr>
          <p:cNvPr id="43021" name="AutoShape 13"/>
          <p:cNvSpPr>
            <a:spLocks noChangeArrowheads="1"/>
          </p:cNvSpPr>
          <p:nvPr/>
        </p:nvSpPr>
        <p:spPr bwMode="auto">
          <a:xfrm rot="5400000">
            <a:off x="2247900" y="1276350"/>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3022" name="Text Box 15"/>
          <p:cNvSpPr txBox="1">
            <a:spLocks noChangeArrowheads="1"/>
          </p:cNvSpPr>
          <p:nvPr/>
        </p:nvSpPr>
        <p:spPr bwMode="auto">
          <a:xfrm>
            <a:off x="2501901" y="466726"/>
            <a:ext cx="39773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M a l e </a:t>
            </a:r>
            <a:r>
              <a:rPr lang="en-US" altLang="en-US" sz="2600">
                <a:solidFill>
                  <a:srgbClr val="FFFFFF"/>
                </a:solidFill>
                <a:latin typeface="Gill Sans" pitchFamily="124" charset="0"/>
              </a:rPr>
              <a:t>s t e r i l i z a t i o n</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23410687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1524000" y="0"/>
            <a:ext cx="9144000" cy="6858000"/>
          </a:xfrm>
          <a:prstGeom prst="rect">
            <a:avLst/>
          </a:prstGeom>
          <a:solidFill>
            <a:srgbClr val="A9D3C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4035"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4036"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4037"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4038"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4039"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4040"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4041"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4042"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4043"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4" name="Rectangle 12"/>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p>
          <a:p>
            <a:pPr eaLnBrk="1" hangingPunct="1">
              <a:buFontTx/>
              <a:buNone/>
            </a:pP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Difficult to have reversed</a:t>
            </a:r>
            <a:endParaRPr lang="en-US" altLang="en-US" smtClean="0"/>
          </a:p>
          <a:p>
            <a:pPr eaLnBrk="1" hangingPunct="1">
              <a:buFontTx/>
              <a:buNone/>
            </a:pPr>
            <a:r>
              <a:rPr lang="en-US" altLang="en-US" smtClean="0"/>
              <a:t>		2. </a:t>
            </a:r>
            <a:r>
              <a:rPr lang="en-US" altLang="en-US" smtClean="0">
                <a:latin typeface="Gill Sans Light" pitchFamily="124" charset="0"/>
              </a:rPr>
              <a:t>Possible post-sterilization regret</a:t>
            </a:r>
            <a:r>
              <a:rPr lang="en-US" altLang="en-US" smtClean="0"/>
              <a:t> </a:t>
            </a:r>
          </a:p>
          <a:p>
            <a:pPr eaLnBrk="1" hangingPunct="1">
              <a:buFontTx/>
              <a:buNone/>
            </a:pPr>
            <a:r>
              <a:rPr lang="en-US" altLang="en-US" smtClean="0"/>
              <a:t>		3. </a:t>
            </a:r>
            <a:r>
              <a:rPr lang="en-US" altLang="en-US" smtClean="0">
                <a:latin typeface="Gill Sans Light" pitchFamily="124" charset="0"/>
              </a:rPr>
              <a:t>Possible short-term surgery-related complications: pain and swelling; </a:t>
            </a:r>
          </a:p>
          <a:p>
            <a:pPr eaLnBrk="1" hangingPunct="1">
              <a:buFontTx/>
              <a:buNone/>
            </a:pPr>
            <a:r>
              <a:rPr lang="en-US" altLang="en-US" smtClean="0">
                <a:latin typeface="Gill Sans Light" pitchFamily="124" charset="0"/>
              </a:rPr>
              <a:t>		    vasovagal reaction; infection at the incision site</a:t>
            </a:r>
            <a:endParaRPr lang="en-US" altLang="en-US" smtClean="0"/>
          </a:p>
          <a:p>
            <a:pPr eaLnBrk="1" hangingPunct="1">
              <a:buFontTx/>
              <a:buNone/>
            </a:pPr>
            <a:r>
              <a:rPr lang="en-US" altLang="en-US" smtClean="0"/>
              <a:t>		4. </a:t>
            </a:r>
            <a:r>
              <a:rPr lang="en-US" altLang="en-US" smtClean="0">
                <a:latin typeface="Gill Sans Light" pitchFamily="124" charset="0"/>
              </a:rPr>
              <a:t>Does not protect against STIs</a:t>
            </a:r>
          </a:p>
          <a:p>
            <a:pPr eaLnBrk="1" hangingPunct="1">
              <a:buFontTx/>
              <a:buNone/>
            </a:pPr>
            <a:r>
              <a:rPr lang="en-US" altLang="en-US" smtClean="0"/>
              <a:t>		5. </a:t>
            </a:r>
            <a:r>
              <a:rPr lang="en-US" altLang="en-US" smtClean="0">
                <a:latin typeface="Gill Sans Light" pitchFamily="124" charset="0"/>
              </a:rPr>
              <a:t>Not effective immediately. Must do a follow-up sperm analysis that   </a:t>
            </a:r>
            <a:br>
              <a:rPr lang="en-US" altLang="en-US" smtClean="0">
                <a:latin typeface="Gill Sans Light" pitchFamily="124" charset="0"/>
              </a:rPr>
            </a:br>
            <a:r>
              <a:rPr lang="en-US" altLang="en-US" smtClean="0">
                <a:latin typeface="Gill Sans Light" pitchFamily="124" charset="0"/>
              </a:rPr>
              <a:t>             shows 	no sperm are present in the semen</a:t>
            </a:r>
            <a:endParaRPr lang="en-US" altLang="en-US" smtClean="0"/>
          </a:p>
        </p:txBody>
      </p:sp>
      <p:sp>
        <p:nvSpPr>
          <p:cNvPr id="44045" name="AutoShape 13"/>
          <p:cNvSpPr>
            <a:spLocks noChangeArrowheads="1"/>
          </p:cNvSpPr>
          <p:nvPr/>
        </p:nvSpPr>
        <p:spPr bwMode="auto">
          <a:xfrm rot="5400000">
            <a:off x="2247900" y="1276350"/>
            <a:ext cx="304800" cy="228600"/>
          </a:xfrm>
          <a:prstGeom prst="triangle">
            <a:avLst>
              <a:gd name="adj" fmla="val 50000"/>
            </a:avLst>
          </a:prstGeom>
          <a:solidFill>
            <a:srgbClr val="69B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4046" name="Text Box 15"/>
          <p:cNvSpPr txBox="1">
            <a:spLocks noChangeArrowheads="1"/>
          </p:cNvSpPr>
          <p:nvPr/>
        </p:nvSpPr>
        <p:spPr bwMode="auto">
          <a:xfrm>
            <a:off x="2501901" y="466726"/>
            <a:ext cx="39773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M a l e </a:t>
            </a:r>
            <a:r>
              <a:rPr lang="en-US" altLang="en-US" sz="2600">
                <a:solidFill>
                  <a:srgbClr val="FFFFFF"/>
                </a:solidFill>
                <a:latin typeface="Gill Sans" pitchFamily="124" charset="0"/>
              </a:rPr>
              <a:t>s t e r i l i z a t i o n</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23440752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1524000" y="0"/>
            <a:ext cx="9144000" cy="6858000"/>
          </a:xfrm>
          <a:prstGeom prst="rect">
            <a:avLst/>
          </a:prstGeom>
          <a:solidFill>
            <a:srgbClr val="E0936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5059" name="AutoShape 3"/>
          <p:cNvSpPr>
            <a:spLocks noChangeArrowheads="1"/>
          </p:cNvSpPr>
          <p:nvPr/>
        </p:nvSpPr>
        <p:spPr bwMode="auto">
          <a:xfrm>
            <a:off x="2263775" y="95250"/>
            <a:ext cx="838200" cy="914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5060" name="Rectangle 4"/>
          <p:cNvSpPr>
            <a:spLocks noChangeArrowheads="1"/>
          </p:cNvSpPr>
          <p:nvPr/>
        </p:nvSpPr>
        <p:spPr bwMode="auto">
          <a:xfrm>
            <a:off x="2514600" y="406400"/>
            <a:ext cx="8153400" cy="609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5061" name="Rectangle 5"/>
          <p:cNvSpPr>
            <a:spLocks noChangeArrowheads="1"/>
          </p:cNvSpPr>
          <p:nvPr/>
        </p:nvSpPr>
        <p:spPr bwMode="auto">
          <a:xfrm>
            <a:off x="1524001" y="404813"/>
            <a:ext cx="1008063" cy="1063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5062" name="AutoShape 6"/>
          <p:cNvSpPr>
            <a:spLocks noChangeArrowheads="1"/>
          </p:cNvSpPr>
          <p:nvPr/>
        </p:nvSpPr>
        <p:spPr bwMode="auto">
          <a:xfrm>
            <a:off x="2286000" y="76200"/>
            <a:ext cx="838200" cy="914400"/>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5063" name="Rectangle 7"/>
          <p:cNvSpPr>
            <a:spLocks noChangeArrowheads="1"/>
          </p:cNvSpPr>
          <p:nvPr/>
        </p:nvSpPr>
        <p:spPr bwMode="auto">
          <a:xfrm>
            <a:off x="2590800" y="381000"/>
            <a:ext cx="8077200" cy="609600"/>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5064" name="Rectangle 8"/>
          <p:cNvSpPr>
            <a:spLocks noChangeArrowheads="1"/>
          </p:cNvSpPr>
          <p:nvPr/>
        </p:nvSpPr>
        <p:spPr bwMode="auto">
          <a:xfrm>
            <a:off x="1524001" y="388938"/>
            <a:ext cx="1006475" cy="106362"/>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5065" name="Rectangle 9"/>
          <p:cNvSpPr>
            <a:spLocks noChangeArrowheads="1"/>
          </p:cNvSpPr>
          <p:nvPr/>
        </p:nvSpPr>
        <p:spPr bwMode="auto">
          <a:xfrm>
            <a:off x="1524000" y="0"/>
            <a:ext cx="9144000" cy="457200"/>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45066" name="Text Box 10"/>
          <p:cNvSpPr txBox="1">
            <a:spLocks noChangeArrowheads="1"/>
          </p:cNvSpPr>
          <p:nvPr/>
        </p:nvSpPr>
        <p:spPr bwMode="auto">
          <a:xfrm>
            <a:off x="7991475" y="504825"/>
            <a:ext cx="233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5067" name="Picture 11"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150" y="77470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8" name="Text Box 15"/>
          <p:cNvSpPr txBox="1">
            <a:spLocks noChangeArrowheads="1"/>
          </p:cNvSpPr>
          <p:nvPr/>
        </p:nvSpPr>
        <p:spPr bwMode="auto">
          <a:xfrm>
            <a:off x="2501901" y="466726"/>
            <a:ext cx="33025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S T I </a:t>
            </a:r>
            <a:r>
              <a:rPr lang="en-US" altLang="en-US" sz="2600">
                <a:solidFill>
                  <a:srgbClr val="FFFFFF"/>
                </a:solidFill>
                <a:latin typeface="Gill Sans" pitchFamily="124" charset="0"/>
              </a:rPr>
              <a:t>p r e v e n t i o n</a:t>
            </a:r>
            <a:endParaRPr lang="en-US" altLang="en-US" sz="2600">
              <a:solidFill>
                <a:srgbClr val="FFFFFF"/>
              </a:solidFill>
              <a:latin typeface="Gill Sans Light" pitchFamily="124" charset="0"/>
            </a:endParaRPr>
          </a:p>
        </p:txBody>
      </p:sp>
      <p:graphicFrame>
        <p:nvGraphicFramePr>
          <p:cNvPr id="89596" name="Group 508"/>
          <p:cNvGraphicFramePr>
            <a:graphicFrameLocks noGrp="1"/>
          </p:cNvGraphicFramePr>
          <p:nvPr/>
        </p:nvGraphicFramePr>
        <p:xfrm>
          <a:off x="2667000" y="1397000"/>
          <a:ext cx="6858000" cy="4160838"/>
        </p:xfrm>
        <a:graphic>
          <a:graphicData uri="http://schemas.openxmlformats.org/drawingml/2006/table">
            <a:tbl>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tblGrid>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bg1"/>
                          </a:solidFill>
                          <a:effectLst/>
                          <a:latin typeface="Gill Sans" pitchFamily="124" charset="0"/>
                          <a:ea typeface="ＭＳ Ｐゴシック" pitchFamily="124" charset="-128"/>
                        </a:rPr>
                        <a:t>Method</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28575" cap="flat" cmpd="sng" algn="ctr">
                      <a:solidFill>
                        <a:srgbClr val="D66A39"/>
                      </a:solidFill>
                      <a:prstDash val="solid"/>
                      <a:round/>
                      <a:headEnd type="none" w="med" len="med"/>
                      <a:tailEnd type="none" w="med" len="med"/>
                    </a:lnT>
                    <a:lnB w="19050" cap="flat" cmpd="sng" algn="ctr">
                      <a:solidFill>
                        <a:srgbClr val="D66A39"/>
                      </a:solidFill>
                      <a:prstDash val="solid"/>
                      <a:round/>
                      <a:headEnd type="none" w="med" len="med"/>
                      <a:tailEnd type="none" w="med" len="med"/>
                    </a:lnB>
                    <a:lnTlToBr>
                      <a:noFill/>
                    </a:lnTlToBr>
                    <a:lnBlToTr>
                      <a:noFill/>
                    </a:lnBlToTr>
                    <a:solidFill>
                      <a:srgbClr val="D66A3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bg1"/>
                          </a:solidFill>
                          <a:effectLst/>
                          <a:latin typeface="Gill Sans" pitchFamily="124" charset="0"/>
                          <a:ea typeface="ＭＳ Ｐゴシック" pitchFamily="124" charset="-128"/>
                        </a:rPr>
                        <a:t>STI protection</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28575" cap="flat" cmpd="sng" algn="ctr">
                      <a:solidFill>
                        <a:srgbClr val="D66A39"/>
                      </a:solidFill>
                      <a:prstDash val="solid"/>
                      <a:round/>
                      <a:headEnd type="none" w="med" len="med"/>
                      <a:tailEnd type="none" w="med" len="med"/>
                    </a:lnT>
                    <a:lnB w="19050" cap="flat" cmpd="sng" algn="ctr">
                      <a:solidFill>
                        <a:srgbClr val="D66A39"/>
                      </a:solidFill>
                      <a:prstDash val="solid"/>
                      <a:round/>
                      <a:headEnd type="none" w="med" len="med"/>
                      <a:tailEnd type="none" w="med" len="med"/>
                    </a:lnB>
                    <a:lnTlToBr>
                      <a:noFill/>
                    </a:lnTlToBr>
                    <a:lnBlToTr>
                      <a:noFill/>
                    </a:lnBlToTr>
                    <a:solidFill>
                      <a:srgbClr val="E3A179"/>
                    </a:solidFill>
                  </a:tcPr>
                </a:tc>
                <a:extLst>
                  <a:ext uri="{0D108BD9-81ED-4DB2-BD59-A6C34878D82A}">
                    <a16:rowId xmlns:a16="http://schemas.microsoft.com/office/drawing/2014/main" val="10000"/>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Oral contraceptives</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9050" cap="flat" cmpd="sng" algn="ctr">
                      <a:solidFill>
                        <a:srgbClr val="D66A39"/>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9050" cap="flat" cmpd="sng" algn="ctr">
                      <a:solidFill>
                        <a:srgbClr val="D66A39"/>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1"/>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Transdermal patch</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2"/>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Vaginal Ring</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3"/>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Injectable contraceptive</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4"/>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Intrauterine system (IUS)</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5"/>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Intrauterine device (IUD)</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6"/>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Female sterilization</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7"/>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Female condom</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yes*</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8"/>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Diaphragm and cervical cap</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limited</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09"/>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Sponge and spermicides</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limited</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10"/>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Male condom</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yes with latex condoms*</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12700" cap="flat" cmpd="sng" algn="ctr">
                      <a:solidFill>
                        <a:srgbClr val="D37840"/>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11"/>
                  </a:ext>
                </a:extLst>
              </a:tr>
              <a:tr h="320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pitchFamily="124" charset="0"/>
                          <a:ea typeface="ＭＳ Ｐゴシック" pitchFamily="124" charset="-128"/>
                        </a:rPr>
                        <a:t>Male sterilization</a:t>
                      </a:r>
                    </a:p>
                  </a:txBody>
                  <a:tcPr marT="45723" marB="45723" horzOverflow="overflow">
                    <a:lnL w="28575" cap="flat" cmpd="sng" algn="ctr">
                      <a:solidFill>
                        <a:srgbClr val="D66A39"/>
                      </a:solidFill>
                      <a:prstDash val="solid"/>
                      <a:round/>
                      <a:headEnd type="none" w="med" len="med"/>
                      <a:tailEnd type="none" w="med" len="med"/>
                    </a:lnL>
                    <a:lnR w="12700" cap="flat" cmpd="sng" algn="ctr">
                      <a:solidFill>
                        <a:srgbClr val="D37840"/>
                      </a:solidFill>
                      <a:prstDash val="solid"/>
                      <a:round/>
                      <a:headEnd type="none" w="med" len="med"/>
                      <a:tailEnd type="none" w="med" len="med"/>
                    </a:lnR>
                    <a:lnT w="12700" cap="flat" cmpd="sng" algn="ctr">
                      <a:solidFill>
                        <a:srgbClr val="D37840"/>
                      </a:solidFill>
                      <a:prstDash val="solid"/>
                      <a:round/>
                      <a:headEnd type="none" w="med" len="med"/>
                      <a:tailEnd type="none" w="med" len="med"/>
                    </a:lnT>
                    <a:lnB w="28575" cap="flat" cmpd="sng" algn="ctr">
                      <a:solidFill>
                        <a:srgbClr val="D66A39"/>
                      </a:solidFill>
                      <a:prstDash val="solid"/>
                      <a:round/>
                      <a:headEnd type="none" w="med" len="med"/>
                      <a:tailEnd type="none" w="med" len="med"/>
                    </a:lnB>
                    <a:lnTlToBr>
                      <a:noFill/>
                    </a:lnTlToBr>
                    <a:lnBlToTr>
                      <a:noFill/>
                    </a:lnBlToTr>
                    <a:solidFill>
                      <a:srgbClr val="F0CDB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Gill Sans Light" pitchFamily="124" charset="0"/>
                          <a:ea typeface="ＭＳ Ｐゴシック" pitchFamily="124" charset="-128"/>
                        </a:rPr>
                        <a:t>no</a:t>
                      </a:r>
                    </a:p>
                  </a:txBody>
                  <a:tcPr marT="45723" marB="45723" horzOverflow="overflow">
                    <a:lnL w="12700" cap="flat" cmpd="sng" algn="ctr">
                      <a:solidFill>
                        <a:srgbClr val="D37840"/>
                      </a:solidFill>
                      <a:prstDash val="solid"/>
                      <a:round/>
                      <a:headEnd type="none" w="med" len="med"/>
                      <a:tailEnd type="none" w="med" len="med"/>
                    </a:lnL>
                    <a:lnR w="28575" cap="flat" cmpd="sng" algn="ctr">
                      <a:solidFill>
                        <a:srgbClr val="D66A39"/>
                      </a:solidFill>
                      <a:prstDash val="solid"/>
                      <a:round/>
                      <a:headEnd type="none" w="med" len="med"/>
                      <a:tailEnd type="none" w="med" len="med"/>
                    </a:lnR>
                    <a:lnT w="12700" cap="flat" cmpd="sng" algn="ctr">
                      <a:solidFill>
                        <a:srgbClr val="D37840"/>
                      </a:solidFill>
                      <a:prstDash val="solid"/>
                      <a:round/>
                      <a:headEnd type="none" w="med" len="med"/>
                      <a:tailEnd type="none" w="med" len="med"/>
                    </a:lnT>
                    <a:lnB w="28575" cap="flat" cmpd="sng" algn="ctr">
                      <a:solidFill>
                        <a:srgbClr val="D66A39"/>
                      </a:solidFill>
                      <a:prstDash val="solid"/>
                      <a:round/>
                      <a:headEnd type="none" w="med" len="med"/>
                      <a:tailEnd type="none" w="med" len="med"/>
                    </a:lnB>
                    <a:lnTlToBr>
                      <a:noFill/>
                    </a:lnTlToBr>
                    <a:lnBlToTr>
                      <a:noFill/>
                    </a:lnBlToTr>
                    <a:solidFill>
                      <a:srgbClr val="F0CDB3"/>
                    </a:solidFill>
                  </a:tcPr>
                </a:tc>
                <a:extLst>
                  <a:ext uri="{0D108BD9-81ED-4DB2-BD59-A6C34878D82A}">
                    <a16:rowId xmlns:a16="http://schemas.microsoft.com/office/drawing/2014/main" val="10012"/>
                  </a:ext>
                </a:extLst>
              </a:tr>
            </a:tbl>
          </a:graphicData>
        </a:graphic>
      </p:graphicFrame>
      <p:sp>
        <p:nvSpPr>
          <p:cNvPr id="45113" name="Text Box 502"/>
          <p:cNvSpPr txBox="1">
            <a:spLocks noChangeArrowheads="1"/>
          </p:cNvSpPr>
          <p:nvPr/>
        </p:nvSpPr>
        <p:spPr bwMode="auto">
          <a:xfrm>
            <a:off x="2667000" y="5715000"/>
            <a:ext cx="6858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50000"/>
              </a:spcBef>
              <a:spcAft>
                <a:spcPct val="0"/>
              </a:spcAft>
            </a:pPr>
            <a:r>
              <a:rPr lang="en-US" altLang="en-US" sz="1400">
                <a:solidFill>
                  <a:srgbClr val="000000"/>
                </a:solidFill>
                <a:latin typeface="Gill Sans" pitchFamily="124" charset="0"/>
              </a:rPr>
              <a:t>* Remember that no method of protection from STIs is perfect. Some STIs can be passed through skin-to-skin contact.</a:t>
            </a:r>
          </a:p>
        </p:txBody>
      </p:sp>
    </p:spTree>
    <p:extLst>
      <p:ext uri="{BB962C8B-B14F-4D97-AF65-F5344CB8AC3E}">
        <p14:creationId xmlns:p14="http://schemas.microsoft.com/office/powerpoint/2010/main" val="4173014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ChangeArrowheads="1"/>
          </p:cNvSpPr>
          <p:nvPr/>
        </p:nvSpPr>
        <p:spPr bwMode="auto">
          <a:xfrm>
            <a:off x="1524000" y="0"/>
            <a:ext cx="9144000" cy="6858000"/>
          </a:xfrm>
          <a:prstGeom prst="rect">
            <a:avLst/>
          </a:prstGeom>
          <a:solidFill>
            <a:srgbClr val="E7A83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46083" name="Rectangle 22"/>
          <p:cNvSpPr>
            <a:spLocks noChangeArrowheads="1"/>
          </p:cNvSpPr>
          <p:nvPr/>
        </p:nvSpPr>
        <p:spPr bwMode="auto">
          <a:xfrm>
            <a:off x="1524000" y="1066800"/>
            <a:ext cx="9144000" cy="5486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endParaRPr lang="en-US" altLang="en-US">
              <a:solidFill>
                <a:srgbClr val="000000"/>
              </a:solidFill>
            </a:endParaRPr>
          </a:p>
        </p:txBody>
      </p:sp>
      <p:grpSp>
        <p:nvGrpSpPr>
          <p:cNvPr id="46084" name="Group 25"/>
          <p:cNvGrpSpPr>
            <a:grpSpLocks/>
          </p:cNvGrpSpPr>
          <p:nvPr/>
        </p:nvGrpSpPr>
        <p:grpSpPr bwMode="auto">
          <a:xfrm>
            <a:off x="8229600" y="104776"/>
            <a:ext cx="2338388" cy="409575"/>
            <a:chOff x="4074" y="318"/>
            <a:chExt cx="1473" cy="258"/>
          </a:xfrm>
        </p:grpSpPr>
        <p:sp>
          <p:nvSpPr>
            <p:cNvPr id="46091"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46092"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085" name="Line 27"/>
          <p:cNvSpPr>
            <a:spLocks noChangeShapeType="1"/>
          </p:cNvSpPr>
          <p:nvPr/>
        </p:nvSpPr>
        <p:spPr bwMode="auto">
          <a:xfrm>
            <a:off x="1524000" y="1066800"/>
            <a:ext cx="9144000" cy="0"/>
          </a:xfrm>
          <a:prstGeom prst="line">
            <a:avLst/>
          </a:prstGeom>
          <a:noFill/>
          <a:ln w="69850">
            <a:solidFill>
              <a:srgbClr val="B1B1B1"/>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US" sz="2400">
              <a:solidFill>
                <a:srgbClr val="000000"/>
              </a:solidFill>
              <a:latin typeface="Arial" panose="020B0604020202020204" pitchFamily="34" charset="0"/>
              <a:ea typeface="ＭＳ Ｐゴシック" panose="020B0600070205080204" pitchFamily="34" charset="-128"/>
            </a:endParaRPr>
          </a:p>
        </p:txBody>
      </p:sp>
      <p:sp>
        <p:nvSpPr>
          <p:cNvPr id="46086" name="Text Box 29"/>
          <p:cNvSpPr txBox="1">
            <a:spLocks noChangeArrowheads="1"/>
          </p:cNvSpPr>
          <p:nvPr/>
        </p:nvSpPr>
        <p:spPr bwMode="auto">
          <a:xfrm>
            <a:off x="3143250" y="1125538"/>
            <a:ext cx="60785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600" b="1">
                <a:solidFill>
                  <a:srgbClr val="E7A839"/>
                </a:solidFill>
                <a:latin typeface="Gill Sans" pitchFamily="124" charset="0"/>
              </a:rPr>
              <a:t>Unintended pregnancies with various contraceptive methods</a:t>
            </a:r>
          </a:p>
        </p:txBody>
      </p:sp>
      <p:sp>
        <p:nvSpPr>
          <p:cNvPr id="46087" name="Text Box 30"/>
          <p:cNvSpPr txBox="1">
            <a:spLocks noChangeArrowheads="1"/>
          </p:cNvSpPr>
          <p:nvPr/>
        </p:nvSpPr>
        <p:spPr bwMode="auto">
          <a:xfrm>
            <a:off x="3505200" y="1401764"/>
            <a:ext cx="5480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a:solidFill>
                  <a:srgbClr val="000000"/>
                </a:solidFill>
                <a:latin typeface="Gill Sans Light" pitchFamily="124" charset="0"/>
              </a:rPr>
              <a:t>Numbers given are pregnancies for every 1000 women during first year of use</a:t>
            </a:r>
          </a:p>
        </p:txBody>
      </p:sp>
      <p:pic>
        <p:nvPicPr>
          <p:cNvPr id="46088" name="Picture 32" descr="Efficacy-Charts-Hv2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1752600"/>
            <a:ext cx="6407150"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Text Box 33"/>
          <p:cNvSpPr txBox="1">
            <a:spLocks noChangeArrowheads="1"/>
          </p:cNvSpPr>
          <p:nvPr/>
        </p:nvSpPr>
        <p:spPr bwMode="auto">
          <a:xfrm>
            <a:off x="2111375" y="525464"/>
            <a:ext cx="35605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Unintended </a:t>
            </a:r>
            <a:r>
              <a:rPr lang="en-US" altLang="en-US">
                <a:solidFill>
                  <a:srgbClr val="FFFFFF"/>
                </a:solidFill>
                <a:latin typeface="Gill Sans" pitchFamily="124" charset="0"/>
              </a:rPr>
              <a:t>Pregnancies</a:t>
            </a:r>
          </a:p>
        </p:txBody>
      </p:sp>
      <p:sp>
        <p:nvSpPr>
          <p:cNvPr id="46090" name="Text Box 34"/>
          <p:cNvSpPr txBox="1">
            <a:spLocks noChangeArrowheads="1"/>
          </p:cNvSpPr>
          <p:nvPr/>
        </p:nvSpPr>
        <p:spPr bwMode="auto">
          <a:xfrm>
            <a:off x="8201026" y="6583364"/>
            <a:ext cx="24669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200">
                <a:solidFill>
                  <a:srgbClr val="000000"/>
                </a:solidFill>
                <a:latin typeface="Gill Sans Light" pitchFamily="124" charset="0"/>
              </a:rPr>
              <a:t>Adapted from Trussell et al, 2004.</a:t>
            </a:r>
          </a:p>
        </p:txBody>
      </p:sp>
    </p:spTree>
    <p:extLst>
      <p:ext uri="{BB962C8B-B14F-4D97-AF65-F5344CB8AC3E}">
        <p14:creationId xmlns:p14="http://schemas.microsoft.com/office/powerpoint/2010/main" val="23361889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81001"/>
            <a:ext cx="8229600" cy="5745163"/>
          </a:xfrm>
        </p:spPr>
        <p:txBody>
          <a:bodyPr>
            <a:normAutofit lnSpcReduction="10000"/>
          </a:bodyPr>
          <a:lstStyle/>
          <a:p>
            <a:pPr eaLnBrk="1" hangingPunct="1">
              <a:defRPr/>
            </a:pPr>
            <a:r>
              <a:rPr lang="en-CA" sz="2800" dirty="0"/>
              <a:t>Infertility can sometimes be treated using science and technology advances</a:t>
            </a:r>
            <a:endParaRPr lang="en-US" sz="2800" dirty="0"/>
          </a:p>
          <a:p>
            <a:pPr marL="0" indent="0">
              <a:buNone/>
              <a:defRPr/>
            </a:pPr>
            <a:r>
              <a:rPr lang="en-CA" sz="2800" dirty="0"/>
              <a:t>Example</a:t>
            </a:r>
          </a:p>
          <a:p>
            <a:pPr marL="0" indent="0">
              <a:buNone/>
              <a:defRPr/>
            </a:pPr>
            <a:r>
              <a:rPr lang="en-CA" sz="2800" dirty="0"/>
              <a:t>	artificial insemination</a:t>
            </a:r>
          </a:p>
          <a:p>
            <a:pPr marL="0" indent="0">
              <a:buNone/>
              <a:defRPr/>
            </a:pPr>
            <a:r>
              <a:rPr lang="en-CA" dirty="0" smtClean="0"/>
              <a:t>	</a:t>
            </a:r>
            <a:r>
              <a:rPr lang="en-CA" sz="2800" dirty="0"/>
              <a:t>in vitro fertilization</a:t>
            </a:r>
          </a:p>
          <a:p>
            <a:pPr marL="0" indent="0">
              <a:buNone/>
              <a:defRPr/>
            </a:pPr>
            <a:endParaRPr lang="en-CA" sz="2800" dirty="0"/>
          </a:p>
          <a:p>
            <a:pPr eaLnBrk="1" hangingPunct="1">
              <a:defRPr/>
            </a:pPr>
            <a:r>
              <a:rPr lang="en-CA" sz="2800" dirty="0"/>
              <a:t>In various different ways, society affects how science and technology proceed</a:t>
            </a:r>
          </a:p>
          <a:p>
            <a:pPr eaLnBrk="1" hangingPunct="1">
              <a:defRPr/>
            </a:pPr>
            <a:r>
              <a:rPr lang="en-CA" sz="2800" dirty="0"/>
              <a:t>Scientific and technological advances can be controversial because of the different social and cultural beliefs that exist in society</a:t>
            </a:r>
          </a:p>
          <a:p>
            <a:pPr marL="0" indent="0">
              <a:buNone/>
              <a:defRPr/>
            </a:pPr>
            <a:endParaRPr lang="en-CA" dirty="0" smtClean="0"/>
          </a:p>
        </p:txBody>
      </p:sp>
    </p:spTree>
    <p:extLst>
      <p:ext uri="{BB962C8B-B14F-4D97-AF65-F5344CB8AC3E}">
        <p14:creationId xmlns:p14="http://schemas.microsoft.com/office/powerpoint/2010/main" val="30322538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en-US" smtClean="0"/>
              <a:t>Reproductive Technology</a:t>
            </a:r>
          </a:p>
        </p:txBody>
      </p:sp>
      <p:sp>
        <p:nvSpPr>
          <p:cNvPr id="109571" name="Rectangle 3"/>
          <p:cNvSpPr>
            <a:spLocks noGrp="1" noChangeArrowheads="1"/>
          </p:cNvSpPr>
          <p:nvPr>
            <p:ph type="body" idx="1"/>
          </p:nvPr>
        </p:nvSpPr>
        <p:spPr/>
        <p:txBody>
          <a:bodyPr>
            <a:normAutofit/>
          </a:bodyPr>
          <a:lstStyle/>
          <a:p>
            <a:r>
              <a:rPr lang="en-US" altLang="en-US" sz="2800" dirty="0" smtClean="0"/>
              <a:t>Technology has helped many people conceive children that otherwise may not have conceived.</a:t>
            </a:r>
          </a:p>
          <a:p>
            <a:r>
              <a:rPr lang="en-US" altLang="en-US" sz="2800" dirty="0" smtClean="0"/>
              <a:t>There are many social and moral issues around reproductive technology.</a:t>
            </a:r>
          </a:p>
        </p:txBody>
      </p:sp>
    </p:spTree>
    <p:extLst>
      <p:ext uri="{BB962C8B-B14F-4D97-AF65-F5344CB8AC3E}">
        <p14:creationId xmlns:p14="http://schemas.microsoft.com/office/powerpoint/2010/main" val="21124906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en-US" smtClean="0"/>
              <a:t>Fertility Drugs</a:t>
            </a:r>
          </a:p>
        </p:txBody>
      </p:sp>
      <p:sp>
        <p:nvSpPr>
          <p:cNvPr id="110595" name="Rectangle 3"/>
          <p:cNvSpPr>
            <a:spLocks noGrp="1" noChangeArrowheads="1"/>
          </p:cNvSpPr>
          <p:nvPr>
            <p:ph type="body" idx="1"/>
          </p:nvPr>
        </p:nvSpPr>
        <p:spPr/>
        <p:txBody>
          <a:bodyPr>
            <a:normAutofit/>
          </a:bodyPr>
          <a:lstStyle/>
          <a:p>
            <a:r>
              <a:rPr lang="en-US" altLang="en-US" sz="2800" dirty="0" smtClean="0"/>
              <a:t>Fertility drugs create hormonal conditions that increase the chance of conception.</a:t>
            </a:r>
          </a:p>
          <a:p>
            <a:r>
              <a:rPr lang="en-US" altLang="en-US" sz="2800" dirty="0" smtClean="0"/>
              <a:t>Fertility drugs generally increases the amount of eggs released which increases the chances of multiple births.</a:t>
            </a:r>
          </a:p>
        </p:txBody>
      </p:sp>
    </p:spTree>
    <p:extLst>
      <p:ext uri="{BB962C8B-B14F-4D97-AF65-F5344CB8AC3E}">
        <p14:creationId xmlns:p14="http://schemas.microsoft.com/office/powerpoint/2010/main" val="28636242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58" name="Picture 14" descr="j02119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4572001"/>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6" descr="j021194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4191001"/>
            <a:ext cx="1771650" cy="893763"/>
          </a:xfrm>
        </p:spPr>
      </p:pic>
      <p:sp>
        <p:nvSpPr>
          <p:cNvPr id="111620" name="Rectangle 2"/>
          <p:cNvSpPr>
            <a:spLocks noGrp="1" noChangeArrowheads="1"/>
          </p:cNvSpPr>
          <p:nvPr>
            <p:ph type="title"/>
          </p:nvPr>
        </p:nvSpPr>
        <p:spPr/>
        <p:txBody>
          <a:bodyPr/>
          <a:lstStyle/>
          <a:p>
            <a:r>
              <a:rPr lang="en-US" altLang="en-US" smtClean="0"/>
              <a:t>Cytoplasmic Transfer</a:t>
            </a:r>
          </a:p>
        </p:txBody>
      </p:sp>
      <p:sp>
        <p:nvSpPr>
          <p:cNvPr id="111621" name="Rectangle 3"/>
          <p:cNvSpPr>
            <a:spLocks noGrp="1" noChangeArrowheads="1"/>
          </p:cNvSpPr>
          <p:nvPr>
            <p:ph type="body" sz="half" idx="1"/>
          </p:nvPr>
        </p:nvSpPr>
        <p:spPr>
          <a:xfrm>
            <a:off x="1981200" y="1600200"/>
            <a:ext cx="8153400" cy="2286000"/>
          </a:xfrm>
        </p:spPr>
        <p:txBody>
          <a:bodyPr>
            <a:normAutofit fontScale="92500"/>
          </a:bodyPr>
          <a:lstStyle/>
          <a:p>
            <a:r>
              <a:rPr lang="en-US" altLang="en-US" sz="2800"/>
              <a:t>Transferring the cytoplasm from a younger female’s egg into an older female’s egg cell.</a:t>
            </a:r>
          </a:p>
          <a:p>
            <a:r>
              <a:rPr lang="en-US" altLang="en-US" sz="2800"/>
              <a:t>Helps reduce the probability of genetic defects that occur in pregnancies of older females.</a:t>
            </a:r>
          </a:p>
        </p:txBody>
      </p:sp>
      <p:sp>
        <p:nvSpPr>
          <p:cNvPr id="2" name="Oval 4"/>
          <p:cNvSpPr>
            <a:spLocks noChangeArrowheads="1"/>
          </p:cNvSpPr>
          <p:nvPr/>
        </p:nvSpPr>
        <p:spPr bwMode="auto">
          <a:xfrm>
            <a:off x="2743200" y="4876800"/>
            <a:ext cx="1905000" cy="1600200"/>
          </a:xfrm>
          <a:prstGeom prst="ellipse">
            <a:avLst/>
          </a:prstGeom>
          <a:solidFill>
            <a:srgbClr val="1F02F6"/>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1623" name="Oval 5"/>
          <p:cNvSpPr>
            <a:spLocks noChangeArrowheads="1"/>
          </p:cNvSpPr>
          <p:nvPr/>
        </p:nvSpPr>
        <p:spPr bwMode="auto">
          <a:xfrm>
            <a:off x="3505200" y="5410200"/>
            <a:ext cx="533400" cy="533400"/>
          </a:xfrm>
          <a:prstGeom prst="ellipse">
            <a:avLst/>
          </a:prstGeom>
          <a:solidFill>
            <a:schemeClr val="folHlink"/>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08554" name="Oval 10"/>
          <p:cNvSpPr>
            <a:spLocks noChangeArrowheads="1"/>
          </p:cNvSpPr>
          <p:nvPr/>
        </p:nvSpPr>
        <p:spPr bwMode="auto">
          <a:xfrm>
            <a:off x="6934200" y="4876800"/>
            <a:ext cx="1905000" cy="1600200"/>
          </a:xfrm>
          <a:prstGeom prst="ellipse">
            <a:avLst/>
          </a:prstGeom>
          <a:solidFill>
            <a:srgbClr val="FFFF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1625" name="Oval 11"/>
          <p:cNvSpPr>
            <a:spLocks noChangeArrowheads="1"/>
          </p:cNvSpPr>
          <p:nvPr/>
        </p:nvSpPr>
        <p:spPr bwMode="auto">
          <a:xfrm>
            <a:off x="7620000" y="5410200"/>
            <a:ext cx="533400" cy="533400"/>
          </a:xfrm>
          <a:prstGeom prst="ellipse">
            <a:avLst/>
          </a:prstGeom>
          <a:solidFill>
            <a:srgbClr val="FC1402"/>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Tree>
    <p:extLst>
      <p:ext uri="{BB962C8B-B14F-4D97-AF65-F5344CB8AC3E}">
        <p14:creationId xmlns:p14="http://schemas.microsoft.com/office/powerpoint/2010/main" val="42083519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fill="hold" nodeType="clickEffect">
                                  <p:stCondLst>
                                    <p:cond delay="0"/>
                                  </p:stCondLst>
                                  <p:childTnLst>
                                    <p:animMotion origin="layout" path="M -5.E-6 -2.84756E-6 L -0.04168 0.05552 " pathEditMode="relative" ptsTypes="AA">
                                      <p:cBhvr>
                                        <p:cTn id="6" dur="2000" fill="hold"/>
                                        <p:tgtEl>
                                          <p:spTgt spid="108550"/>
                                        </p:tgtEl>
                                        <p:attrNameLst>
                                          <p:attrName>ppt_x</p:attrName>
                                          <p:attrName>ppt_y</p:attrName>
                                        </p:attrNameLst>
                                      </p:cBhvr>
                                    </p:animMotion>
                                  </p:childTnLst>
                                </p:cTn>
                              </p:par>
                            </p:childTnLst>
                          </p:cTn>
                        </p:par>
                        <p:par>
                          <p:cTn id="7" fill="hold" nodeType="afterGroup">
                            <p:stCondLst>
                              <p:cond delay="2000"/>
                            </p:stCondLst>
                            <p:childTnLst>
                              <p:par>
                                <p:cTn id="8" presetID="1" presetClass="emph" presetSubtype="2" fill="hold" nodeType="afterEffect">
                                  <p:stCondLst>
                                    <p:cond delay="0"/>
                                  </p:stCondLst>
                                  <p:childTnLst>
                                    <p:animClr clrSpc="rgb" dir="cw">
                                      <p:cBhvr>
                                        <p:cTn id="9" dur="2000" fill="hold"/>
                                        <p:tgtEl>
                                          <p:spTgt spid="2"/>
                                        </p:tgtEl>
                                        <p:attrNameLst>
                                          <p:attrName>fillcolor</p:attrName>
                                        </p:attrNameLst>
                                      </p:cBhvr>
                                      <p:to>
                                        <a:schemeClr val="bg1"/>
                                      </p:to>
                                    </p:animClr>
                                    <p:set>
                                      <p:cBhvr>
                                        <p:cTn id="10" dur="2000" fill="hold"/>
                                        <p:tgtEl>
                                          <p:spTgt spid="2"/>
                                        </p:tgtEl>
                                        <p:attrNameLst>
                                          <p:attrName>fill.type</p:attrName>
                                        </p:attrNameLst>
                                      </p:cBhvr>
                                      <p:to>
                                        <p:strVal val="solid"/>
                                      </p:to>
                                    </p:set>
                                    <p:set>
                                      <p:cBhvr>
                                        <p:cTn id="11" dur="2000" fill="hold"/>
                                        <p:tgtEl>
                                          <p:spTgt spid="2"/>
                                        </p:tgtEl>
                                        <p:attrNameLst>
                                          <p:attrName>fill.on</p:attrName>
                                        </p:attrNameLst>
                                      </p:cBhvr>
                                      <p:to>
                                        <p:strVal val="true"/>
                                      </p:to>
                                    </p:set>
                                  </p:childTnLst>
                                </p:cTn>
                              </p:par>
                            </p:childTnLst>
                          </p:cTn>
                        </p:par>
                        <p:par>
                          <p:cTn id="12" fill="hold" nodeType="afterGroup">
                            <p:stCondLst>
                              <p:cond delay="4000"/>
                            </p:stCondLst>
                            <p:childTnLst>
                              <p:par>
                                <p:cTn id="13" presetID="1" presetClass="exit" presetSubtype="0" fill="hold" nodeType="afterEffect">
                                  <p:stCondLst>
                                    <p:cond delay="0"/>
                                  </p:stCondLst>
                                  <p:childTnLst>
                                    <p:set>
                                      <p:cBhvr>
                                        <p:cTn id="14" dur="1" fill="hold">
                                          <p:stCondLst>
                                            <p:cond delay="0"/>
                                          </p:stCondLst>
                                        </p:cTn>
                                        <p:tgtEl>
                                          <p:spTgt spid="108550"/>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08558"/>
                                        </p:tgtEl>
                                        <p:attrNameLst>
                                          <p:attrName>style.visibility</p:attrName>
                                        </p:attrNameLst>
                                      </p:cBhvr>
                                      <p:to>
                                        <p:strVal val="visible"/>
                                      </p:to>
                                    </p:set>
                                  </p:childTnLst>
                                </p:cTn>
                              </p:par>
                            </p:childTnLst>
                          </p:cTn>
                        </p:par>
                        <p:par>
                          <p:cTn id="17" fill="hold" nodeType="afterGroup">
                            <p:stCondLst>
                              <p:cond delay="4000"/>
                            </p:stCondLst>
                            <p:childTnLst>
                              <p:par>
                                <p:cTn id="18" presetID="0" presetClass="path" presetSubtype="0" fill="hold" nodeType="afterEffect">
                                  <p:stCondLst>
                                    <p:cond delay="0"/>
                                  </p:stCondLst>
                                  <p:childTnLst>
                                    <p:animMotion origin="layout" path="M -0.1293 0.01736 C -0.06953 -0.00717 -0.00131 -0.03565 0.06145 -0.0662 C 0.12435 -0.09676 0.19843 -0.15023 0.2483 -0.16597 C 0.29817 -0.18194 0.33632 -0.18032 0.36041 -0.16203 C 0.38463 -0.14398 0.39778 -0.08588 0.3927 -0.05578 C 0.38776 -0.02569 0.3431 0.00278 0.33007 0.01829 " pathEditMode="relative" rAng="0" ptsTypes="AAAAAA">
                                      <p:cBhvr>
                                        <p:cTn id="19" dur="2000" fill="hold"/>
                                        <p:tgtEl>
                                          <p:spTgt spid="108558"/>
                                        </p:tgtEl>
                                        <p:attrNameLst>
                                          <p:attrName>ppt_x</p:attrName>
                                          <p:attrName>ppt_y</p:attrName>
                                        </p:attrNameLst>
                                      </p:cBhvr>
                                      <p:rCtr x="26146" y="-9676"/>
                                    </p:animMotion>
                                  </p:childTnLst>
                                </p:cTn>
                              </p:par>
                            </p:childTnLst>
                          </p:cTn>
                        </p:par>
                        <p:par>
                          <p:cTn id="20" fill="hold" nodeType="afterGroup">
                            <p:stCondLst>
                              <p:cond delay="6000"/>
                            </p:stCondLst>
                            <p:childTnLst>
                              <p:par>
                                <p:cTn id="21" presetID="1" presetClass="emph" presetSubtype="2" fill="hold" nodeType="afterEffect">
                                  <p:stCondLst>
                                    <p:cond delay="0"/>
                                  </p:stCondLst>
                                  <p:childTnLst>
                                    <p:animClr clrSpc="rgb" dir="cw">
                                      <p:cBhvr>
                                        <p:cTn id="22" dur="2000" fill="hold"/>
                                        <p:tgtEl>
                                          <p:spTgt spid="108554"/>
                                        </p:tgtEl>
                                        <p:attrNameLst>
                                          <p:attrName>fillcolor</p:attrName>
                                        </p:attrNameLst>
                                      </p:cBhvr>
                                      <p:to>
                                        <a:srgbClr val="1F02F6"/>
                                      </p:to>
                                    </p:animClr>
                                    <p:set>
                                      <p:cBhvr>
                                        <p:cTn id="23" dur="2000" fill="hold"/>
                                        <p:tgtEl>
                                          <p:spTgt spid="108554"/>
                                        </p:tgtEl>
                                        <p:attrNameLst>
                                          <p:attrName>fill.type</p:attrName>
                                        </p:attrNameLst>
                                      </p:cBhvr>
                                      <p:to>
                                        <p:strVal val="solid"/>
                                      </p:to>
                                    </p:set>
                                    <p:set>
                                      <p:cBhvr>
                                        <p:cTn id="24" dur="2000" fill="hold"/>
                                        <p:tgtEl>
                                          <p:spTgt spid="10855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54"/>
          <p:cNvGrpSpPr>
            <a:grpSpLocks/>
          </p:cNvGrpSpPr>
          <p:nvPr/>
        </p:nvGrpSpPr>
        <p:grpSpPr bwMode="auto">
          <a:xfrm>
            <a:off x="1524000" y="0"/>
            <a:ext cx="9144000" cy="6858000"/>
            <a:chOff x="0" y="0"/>
            <a:chExt cx="5760" cy="4320"/>
          </a:xfrm>
        </p:grpSpPr>
        <p:grpSp>
          <p:nvGrpSpPr>
            <p:cNvPr id="5126" name="Group 55"/>
            <p:cNvGrpSpPr>
              <a:grpSpLocks/>
            </p:cNvGrpSpPr>
            <p:nvPr/>
          </p:nvGrpSpPr>
          <p:grpSpPr bwMode="auto">
            <a:xfrm>
              <a:off x="0" y="0"/>
              <a:ext cx="5760" cy="4320"/>
              <a:chOff x="0" y="0"/>
              <a:chExt cx="5760" cy="4320"/>
            </a:xfrm>
          </p:grpSpPr>
          <p:sp>
            <p:nvSpPr>
              <p:cNvPr id="5129" name="Rectangle 56"/>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5130" name="AutoShape 57"/>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5131" name="Rectangle 58"/>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5132" name="Rectangle 59"/>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5133" name="AutoShape 60"/>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5134" name="Rectangle 61"/>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5135" name="Rectangle 62"/>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5136" name="Rectangle 63"/>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5127" name="Text Box 64"/>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5128" name="Picture 65"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3" name="Text Box 37"/>
          <p:cNvSpPr txBox="1">
            <a:spLocks noChangeArrowheads="1"/>
          </p:cNvSpPr>
          <p:nvPr/>
        </p:nvSpPr>
        <p:spPr bwMode="auto">
          <a:xfrm>
            <a:off x="2501900" y="466726"/>
            <a:ext cx="44678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O r a l </a:t>
            </a:r>
            <a:r>
              <a:rPr lang="en-US" altLang="en-US" sz="2600">
                <a:solidFill>
                  <a:srgbClr val="FFFFFF"/>
                </a:solidFill>
                <a:latin typeface="Gill Sans" pitchFamily="124" charset="0"/>
              </a:rPr>
              <a:t>c o n t r a c e p t i v e s</a:t>
            </a:r>
            <a:endParaRPr lang="en-US" altLang="en-US" sz="2600">
              <a:solidFill>
                <a:srgbClr val="FFFFFF"/>
              </a:solidFill>
              <a:latin typeface="Gill Sans Light" pitchFamily="124" charset="0"/>
            </a:endParaRPr>
          </a:p>
        </p:txBody>
      </p:sp>
      <p:sp>
        <p:nvSpPr>
          <p:cNvPr id="5124" name="Rectangle 4"/>
          <p:cNvSpPr>
            <a:spLocks noGrp="1" noChangeArrowheads="1"/>
          </p:cNvSpPr>
          <p:nvPr>
            <p:ph type="body" idx="1"/>
          </p:nvPr>
        </p:nvSpPr>
        <p:spPr>
          <a:xfrm>
            <a:off x="2209800" y="1219200"/>
            <a:ext cx="8229600" cy="4114800"/>
          </a:xfrm>
        </p:spPr>
        <p:txBody>
          <a:bodyPr/>
          <a:lstStyle/>
          <a:p>
            <a:pPr eaLnBrk="1" hangingPunct="1">
              <a:buFontTx/>
              <a:buNone/>
            </a:pPr>
            <a:r>
              <a:rPr lang="en-US" altLang="en-US" sz="1600"/>
              <a:t>	What are the</a:t>
            </a:r>
            <a:r>
              <a:rPr lang="en-US" altLang="en-US" sz="1600" b="1"/>
              <a:t> advantages?</a:t>
            </a:r>
            <a:br>
              <a:rPr lang="en-US" altLang="en-US" sz="1600" b="1"/>
            </a:br>
            <a:endParaRPr lang="en-US" altLang="en-US" sz="1600"/>
          </a:p>
          <a:p>
            <a:pPr eaLnBrk="1" hangingPunct="1">
              <a:buFontTx/>
              <a:buNone/>
            </a:pPr>
            <a:r>
              <a:rPr lang="en-US" altLang="en-US" sz="1600"/>
              <a:t>		1. </a:t>
            </a:r>
            <a:r>
              <a:rPr lang="en-US" altLang="en-US" sz="1600">
                <a:latin typeface="Gill Sans Light" pitchFamily="124" charset="0"/>
              </a:rPr>
              <a:t>One of the most effective reversible birth control methods when taken 	    consistently and reliably</a:t>
            </a:r>
          </a:p>
          <a:p>
            <a:pPr eaLnBrk="1" hangingPunct="1">
              <a:buFontTx/>
              <a:buNone/>
            </a:pPr>
            <a:r>
              <a:rPr lang="en-US" altLang="en-US" sz="1600">
                <a:latin typeface="Gill Sans Light" pitchFamily="124" charset="0"/>
              </a:rPr>
              <a:t>		</a:t>
            </a:r>
            <a:r>
              <a:rPr lang="en-US" altLang="en-US" sz="1600"/>
              <a:t>2.</a:t>
            </a:r>
            <a:r>
              <a:rPr lang="en-US" altLang="en-US" sz="1600">
                <a:latin typeface="Gill Sans Light" pitchFamily="124" charset="0"/>
              </a:rPr>
              <a:t> Simple and easy to use</a:t>
            </a:r>
          </a:p>
          <a:p>
            <a:pPr eaLnBrk="1" hangingPunct="1">
              <a:buFontTx/>
              <a:buNone/>
            </a:pPr>
            <a:r>
              <a:rPr lang="en-US" altLang="en-US" sz="1600">
                <a:latin typeface="Gill Sans Light" pitchFamily="124" charset="0"/>
              </a:rPr>
              <a:t>		</a:t>
            </a:r>
            <a:r>
              <a:rPr lang="en-US" altLang="en-US" sz="1600"/>
              <a:t>3.</a:t>
            </a:r>
            <a:r>
              <a:rPr lang="en-US" altLang="en-US" sz="1600">
                <a:latin typeface="Gill Sans Light" pitchFamily="124" charset="0"/>
              </a:rPr>
              <a:t> Regulates menstrual cycle and reduces cramps </a:t>
            </a:r>
          </a:p>
          <a:p>
            <a:pPr eaLnBrk="1" hangingPunct="1">
              <a:buFontTx/>
              <a:buNone/>
            </a:pPr>
            <a:r>
              <a:rPr lang="en-US" altLang="en-US" sz="1600">
                <a:latin typeface="Gill Sans Light" pitchFamily="124" charset="0"/>
              </a:rPr>
              <a:t>		</a:t>
            </a:r>
            <a:r>
              <a:rPr lang="en-US" altLang="en-US" sz="1600"/>
              <a:t>4.</a:t>
            </a:r>
            <a:r>
              <a:rPr lang="en-US" altLang="en-US" sz="1600">
                <a:latin typeface="Gill Sans Light" pitchFamily="124" charset="0"/>
              </a:rPr>
              <a:t> Does not interfere with intercourse </a:t>
            </a:r>
          </a:p>
          <a:p>
            <a:pPr eaLnBrk="1" hangingPunct="1">
              <a:buFontTx/>
              <a:buNone/>
            </a:pPr>
            <a:r>
              <a:rPr lang="en-US" altLang="en-US" sz="1600">
                <a:latin typeface="Gill Sans Light" pitchFamily="124" charset="0"/>
              </a:rPr>
              <a:t>		</a:t>
            </a:r>
            <a:r>
              <a:rPr lang="en-US" altLang="en-US" sz="1600"/>
              <a:t>5.</a:t>
            </a:r>
            <a:r>
              <a:rPr lang="en-US" altLang="en-US" sz="1600">
                <a:latin typeface="Gill Sans Light" pitchFamily="124" charset="0"/>
              </a:rPr>
              <a:t> Decreases acne</a:t>
            </a:r>
          </a:p>
          <a:p>
            <a:pPr eaLnBrk="1" hangingPunct="1">
              <a:buFontTx/>
              <a:buNone/>
            </a:pPr>
            <a:r>
              <a:rPr lang="en-US" altLang="en-US" sz="1600">
                <a:latin typeface="Gill Sans Light" pitchFamily="124" charset="0"/>
              </a:rPr>
              <a:t>		</a:t>
            </a:r>
            <a:r>
              <a:rPr lang="en-US" altLang="en-US" sz="1600"/>
              <a:t>6.</a:t>
            </a:r>
            <a:r>
              <a:rPr lang="en-US" altLang="en-US" sz="1600">
                <a:latin typeface="Gill Sans Light" pitchFamily="124" charset="0"/>
              </a:rPr>
              <a:t> Reduces the risks of endometrial and ovarian cancer</a:t>
            </a:r>
          </a:p>
          <a:p>
            <a:pPr eaLnBrk="1" hangingPunct="1">
              <a:buFontTx/>
              <a:buNone/>
            </a:pPr>
            <a:r>
              <a:rPr lang="en-US" altLang="en-US" sz="1600">
                <a:latin typeface="Gill Sans Light" pitchFamily="124" charset="0"/>
              </a:rPr>
              <a:t>		</a:t>
            </a:r>
            <a:r>
              <a:rPr lang="en-US" altLang="en-US" sz="1600"/>
              <a:t>7.</a:t>
            </a:r>
            <a:r>
              <a:rPr lang="en-US" altLang="en-US" sz="1600">
                <a:latin typeface="Gill Sans Light" pitchFamily="124" charset="0"/>
              </a:rPr>
              <a:t> May reduce perimenopausal symptoms</a:t>
            </a:r>
            <a:endParaRPr lang="en-US" altLang="en-US" sz="1600"/>
          </a:p>
        </p:txBody>
      </p:sp>
      <p:sp>
        <p:nvSpPr>
          <p:cNvPr id="5125" name="AutoShape 5"/>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4650992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5" descr="female_reproductive_system"/>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3200400" y="3962401"/>
            <a:ext cx="2211388" cy="2187575"/>
          </a:xfrm>
        </p:spPr>
      </p:pic>
      <p:sp>
        <p:nvSpPr>
          <p:cNvPr id="112643" name="Rectangle 2"/>
          <p:cNvSpPr>
            <a:spLocks noGrp="1" noChangeArrowheads="1"/>
          </p:cNvSpPr>
          <p:nvPr>
            <p:ph type="title"/>
          </p:nvPr>
        </p:nvSpPr>
        <p:spPr/>
        <p:txBody>
          <a:bodyPr/>
          <a:lstStyle/>
          <a:p>
            <a:r>
              <a:rPr lang="en-US" altLang="en-US" smtClean="0"/>
              <a:t>Intrauterine Insemination</a:t>
            </a:r>
          </a:p>
        </p:txBody>
      </p:sp>
      <p:sp>
        <p:nvSpPr>
          <p:cNvPr id="112644" name="Rectangle 3"/>
          <p:cNvSpPr>
            <a:spLocks noGrp="1" noChangeArrowheads="1"/>
          </p:cNvSpPr>
          <p:nvPr>
            <p:ph type="body" sz="half" idx="1"/>
          </p:nvPr>
        </p:nvSpPr>
        <p:spPr>
          <a:xfrm>
            <a:off x="2019300" y="1203186"/>
            <a:ext cx="8153400" cy="2416313"/>
          </a:xfrm>
        </p:spPr>
        <p:txBody>
          <a:bodyPr/>
          <a:lstStyle/>
          <a:p>
            <a:r>
              <a:rPr lang="en-US" altLang="en-US" sz="2800" dirty="0"/>
              <a:t>Sperm is transferred directly into the oviduct of the female.</a:t>
            </a:r>
          </a:p>
          <a:p>
            <a:r>
              <a:rPr lang="en-US" altLang="en-US" sz="2800" dirty="0"/>
              <a:t>This ensures that a great number of sperm cells reach the egg.</a:t>
            </a:r>
          </a:p>
        </p:txBody>
      </p:sp>
      <p:pic>
        <p:nvPicPr>
          <p:cNvPr id="111620" name="Picture 4" descr="j0211947"/>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7772400" y="4800601"/>
            <a:ext cx="1771650" cy="893763"/>
          </a:xfrm>
        </p:spPr>
      </p:pic>
      <p:sp>
        <p:nvSpPr>
          <p:cNvPr id="111623" name="Oval 7"/>
          <p:cNvSpPr>
            <a:spLocks noChangeArrowheads="1"/>
          </p:cNvSpPr>
          <p:nvPr/>
        </p:nvSpPr>
        <p:spPr bwMode="auto">
          <a:xfrm>
            <a:off x="7467600" y="3810000"/>
            <a:ext cx="990600" cy="990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grpSp>
        <p:nvGrpSpPr>
          <p:cNvPr id="111626" name="Group 10"/>
          <p:cNvGrpSpPr>
            <a:grpSpLocks/>
          </p:cNvGrpSpPr>
          <p:nvPr/>
        </p:nvGrpSpPr>
        <p:grpSpPr bwMode="auto">
          <a:xfrm>
            <a:off x="7848600" y="3886200"/>
            <a:ext cx="381000" cy="241300"/>
            <a:chOff x="1296" y="3456"/>
            <a:chExt cx="240" cy="152"/>
          </a:xfrm>
        </p:grpSpPr>
        <p:sp>
          <p:nvSpPr>
            <p:cNvPr id="112663" name="Oval 8"/>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2664" name="Freeform 9"/>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1627" name="Group 11"/>
          <p:cNvGrpSpPr>
            <a:grpSpLocks/>
          </p:cNvGrpSpPr>
          <p:nvPr/>
        </p:nvGrpSpPr>
        <p:grpSpPr bwMode="auto">
          <a:xfrm>
            <a:off x="7620000" y="4114800"/>
            <a:ext cx="381000" cy="241300"/>
            <a:chOff x="1296" y="3456"/>
            <a:chExt cx="240" cy="152"/>
          </a:xfrm>
        </p:grpSpPr>
        <p:sp>
          <p:nvSpPr>
            <p:cNvPr id="112661" name="Oval 12"/>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2662" name="Freeform 13"/>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1630" name="Group 14"/>
          <p:cNvGrpSpPr>
            <a:grpSpLocks/>
          </p:cNvGrpSpPr>
          <p:nvPr/>
        </p:nvGrpSpPr>
        <p:grpSpPr bwMode="auto">
          <a:xfrm>
            <a:off x="8077200" y="4191000"/>
            <a:ext cx="381000" cy="241300"/>
            <a:chOff x="1296" y="3456"/>
            <a:chExt cx="240" cy="152"/>
          </a:xfrm>
        </p:grpSpPr>
        <p:sp>
          <p:nvSpPr>
            <p:cNvPr id="112659" name="Oval 15"/>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2660" name="Freeform 16"/>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1633" name="Group 17"/>
          <p:cNvGrpSpPr>
            <a:grpSpLocks/>
          </p:cNvGrpSpPr>
          <p:nvPr/>
        </p:nvGrpSpPr>
        <p:grpSpPr bwMode="auto">
          <a:xfrm>
            <a:off x="7924800" y="4419600"/>
            <a:ext cx="381000" cy="241300"/>
            <a:chOff x="1296" y="3456"/>
            <a:chExt cx="240" cy="152"/>
          </a:xfrm>
        </p:grpSpPr>
        <p:sp>
          <p:nvSpPr>
            <p:cNvPr id="112657" name="Oval 18"/>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2658" name="Freeform 19"/>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1636" name="Group 20"/>
          <p:cNvGrpSpPr>
            <a:grpSpLocks/>
          </p:cNvGrpSpPr>
          <p:nvPr/>
        </p:nvGrpSpPr>
        <p:grpSpPr bwMode="auto">
          <a:xfrm>
            <a:off x="7467600" y="4267200"/>
            <a:ext cx="381000" cy="241300"/>
            <a:chOff x="1296" y="3456"/>
            <a:chExt cx="240" cy="152"/>
          </a:xfrm>
        </p:grpSpPr>
        <p:sp>
          <p:nvSpPr>
            <p:cNvPr id="112655" name="Oval 21"/>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2656" name="Freeform 22"/>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11639" name="Line 23"/>
          <p:cNvSpPr>
            <a:spLocks noChangeShapeType="1"/>
          </p:cNvSpPr>
          <p:nvPr/>
        </p:nvSpPr>
        <p:spPr bwMode="auto">
          <a:xfrm>
            <a:off x="7696200" y="4724400"/>
            <a:ext cx="6858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40" name="Line 24"/>
          <p:cNvSpPr>
            <a:spLocks noChangeShapeType="1"/>
          </p:cNvSpPr>
          <p:nvPr/>
        </p:nvSpPr>
        <p:spPr bwMode="auto">
          <a:xfrm flipV="1">
            <a:off x="8382000" y="4419600"/>
            <a:ext cx="76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43" name="Freeform 27"/>
          <p:cNvSpPr>
            <a:spLocks/>
          </p:cNvSpPr>
          <p:nvPr/>
        </p:nvSpPr>
        <p:spPr bwMode="auto">
          <a:xfrm>
            <a:off x="3657600" y="4343401"/>
            <a:ext cx="979488" cy="1844675"/>
          </a:xfrm>
          <a:custGeom>
            <a:avLst/>
            <a:gdLst>
              <a:gd name="T0" fmla="*/ 0 w 617"/>
              <a:gd name="T1" fmla="*/ 0 h 1162"/>
              <a:gd name="T2" fmla="*/ 2147483646 w 617"/>
              <a:gd name="T3" fmla="*/ 2147483646 h 1162"/>
              <a:gd name="T4" fmla="*/ 2147483646 w 617"/>
              <a:gd name="T5" fmla="*/ 2147483646 h 1162"/>
              <a:gd name="T6" fmla="*/ 2147483646 w 617"/>
              <a:gd name="T7" fmla="*/ 2147483646 h 1162"/>
              <a:gd name="T8" fmla="*/ 2147483646 w 617"/>
              <a:gd name="T9" fmla="*/ 2147483646 h 1162"/>
              <a:gd name="T10" fmla="*/ 2147483646 w 617"/>
              <a:gd name="T11" fmla="*/ 2147483646 h 1162"/>
              <a:gd name="T12" fmla="*/ 2147483646 w 617"/>
              <a:gd name="T13" fmla="*/ 2147483646 h 1162"/>
              <a:gd name="T14" fmla="*/ 2147483646 w 617"/>
              <a:gd name="T15" fmla="*/ 2147483646 h 11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7" h="1162">
                <a:moveTo>
                  <a:pt x="0" y="0"/>
                </a:moveTo>
                <a:cubicBezTo>
                  <a:pt x="24" y="12"/>
                  <a:pt x="48" y="24"/>
                  <a:pt x="96" y="48"/>
                </a:cubicBezTo>
                <a:cubicBezTo>
                  <a:pt x="144" y="72"/>
                  <a:pt x="248" y="120"/>
                  <a:pt x="288" y="144"/>
                </a:cubicBezTo>
                <a:cubicBezTo>
                  <a:pt x="328" y="168"/>
                  <a:pt x="312" y="144"/>
                  <a:pt x="336" y="192"/>
                </a:cubicBezTo>
                <a:cubicBezTo>
                  <a:pt x="360" y="240"/>
                  <a:pt x="424" y="328"/>
                  <a:pt x="432" y="432"/>
                </a:cubicBezTo>
                <a:cubicBezTo>
                  <a:pt x="440" y="536"/>
                  <a:pt x="382" y="703"/>
                  <a:pt x="384" y="816"/>
                </a:cubicBezTo>
                <a:cubicBezTo>
                  <a:pt x="386" y="929"/>
                  <a:pt x="403" y="1058"/>
                  <a:pt x="442" y="1110"/>
                </a:cubicBezTo>
                <a:cubicBezTo>
                  <a:pt x="481" y="1162"/>
                  <a:pt x="581" y="1124"/>
                  <a:pt x="617" y="1127"/>
                </a:cubicBezTo>
              </a:path>
            </a:pathLst>
          </a:custGeom>
          <a:noFill/>
          <a:ln w="38100"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extLst>
      <p:ext uri="{BB962C8B-B14F-4D97-AF65-F5344CB8AC3E}">
        <p14:creationId xmlns:p14="http://schemas.microsoft.com/office/powerpoint/2010/main" val="24508256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1164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1639"/>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163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1163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11627"/>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1162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11630"/>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11623"/>
                                        </p:tgtEl>
                                        <p:attrNameLst>
                                          <p:attrName>style.visibility</p:attrName>
                                        </p:attrNameLst>
                                      </p:cBhvr>
                                      <p:to>
                                        <p:strVal val="hidden"/>
                                      </p:to>
                                    </p:set>
                                  </p:childTnLst>
                                </p:cTn>
                              </p:par>
                            </p:childTnLst>
                          </p:cTn>
                        </p:par>
                        <p:par>
                          <p:cTn id="21" fill="hold" nodeType="afterGroup">
                            <p:stCondLst>
                              <p:cond delay="0"/>
                            </p:stCondLst>
                            <p:childTnLst>
                              <p:par>
                                <p:cTn id="22" presetID="0" presetClass="path" presetSubtype="0" accel="50000" decel="50000" fill="hold" nodeType="afterEffect">
                                  <p:stCondLst>
                                    <p:cond delay="0"/>
                                  </p:stCondLst>
                                  <p:childTnLst>
                                    <p:animMotion origin="layout" path="M 3.75E-6 3.7037E-6 C -0.02149 0.0037 -0.0931 0.01481 -0.12748 0.02268 C -0.16185 0.03055 -0.18138 0.03958 -0.20638 0.04676 C -0.23151 0.0537 -0.26315 0.06134 -0.278 0.06527 " pathEditMode="relative" rAng="0" ptsTypes="AAAA">
                                      <p:cBhvr>
                                        <p:cTn id="23" dur="2000" fill="hold"/>
                                        <p:tgtEl>
                                          <p:spTgt spid="111620"/>
                                        </p:tgtEl>
                                        <p:attrNameLst>
                                          <p:attrName>ppt_x</p:attrName>
                                          <p:attrName>ppt_y</p:attrName>
                                        </p:attrNameLst>
                                      </p:cBhvr>
                                      <p:rCtr x="-13906" y="3264"/>
                                    </p:animMotion>
                                  </p:childTnLst>
                                </p:cTn>
                              </p:par>
                            </p:childTnLst>
                          </p:cTn>
                        </p:par>
                        <p:par>
                          <p:cTn id="24" fill="hold" nodeType="afterGroup">
                            <p:stCondLst>
                              <p:cond delay="2000"/>
                            </p:stCondLst>
                            <p:childTnLst>
                              <p:par>
                                <p:cTn id="25" presetID="22" presetClass="entr" presetSubtype="4" fill="hold" nodeType="afterEffect">
                                  <p:stCondLst>
                                    <p:cond delay="0"/>
                                  </p:stCondLst>
                                  <p:childTnLst>
                                    <p:set>
                                      <p:cBhvr>
                                        <p:cTn id="26" dur="1" fill="hold">
                                          <p:stCondLst>
                                            <p:cond delay="0"/>
                                          </p:stCondLst>
                                        </p:cTn>
                                        <p:tgtEl>
                                          <p:spTgt spid="111643"/>
                                        </p:tgtEl>
                                        <p:attrNameLst>
                                          <p:attrName>style.visibility</p:attrName>
                                        </p:attrNameLst>
                                      </p:cBhvr>
                                      <p:to>
                                        <p:strVal val="visible"/>
                                      </p:to>
                                    </p:set>
                                    <p:animEffect transition="in" filter="wipe(down)">
                                      <p:cBhvr>
                                        <p:cTn id="27" dur="3000"/>
                                        <p:tgtEl>
                                          <p:spTgt spid="111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en-US" smtClean="0"/>
              <a:t>Gamete Intrafallopian Transfer</a:t>
            </a:r>
          </a:p>
        </p:txBody>
      </p:sp>
      <p:sp>
        <p:nvSpPr>
          <p:cNvPr id="113667" name="Rectangle 3"/>
          <p:cNvSpPr>
            <a:spLocks noGrp="1" noChangeArrowheads="1"/>
          </p:cNvSpPr>
          <p:nvPr>
            <p:ph type="body" idx="1"/>
          </p:nvPr>
        </p:nvSpPr>
        <p:spPr>
          <a:xfrm>
            <a:off x="1894115" y="87085"/>
            <a:ext cx="8229600" cy="1393371"/>
          </a:xfrm>
        </p:spPr>
        <p:txBody>
          <a:bodyPr/>
          <a:lstStyle/>
          <a:p>
            <a:pPr>
              <a:lnSpc>
                <a:spcPct val="90000"/>
              </a:lnSpc>
            </a:pPr>
            <a:r>
              <a:rPr lang="en-US" altLang="en-US" dirty="0" smtClean="0"/>
              <a:t>The sperm and egg are inserted into the oviduct.</a:t>
            </a:r>
          </a:p>
          <a:p>
            <a:pPr>
              <a:lnSpc>
                <a:spcPct val="90000"/>
              </a:lnSpc>
            </a:pPr>
            <a:r>
              <a:rPr lang="en-US" altLang="en-US" dirty="0" smtClean="0"/>
              <a:t>Increases the chance of fertilization by bringing the sperm and egg together.</a:t>
            </a:r>
          </a:p>
        </p:txBody>
      </p:sp>
      <p:pic>
        <p:nvPicPr>
          <p:cNvPr id="113668" name="Picture 4" descr="female_reproductive_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9143" y="2055224"/>
            <a:ext cx="2211388"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Picture 5"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1143" y="2893424"/>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Oval 6"/>
          <p:cNvSpPr>
            <a:spLocks noChangeArrowheads="1"/>
          </p:cNvSpPr>
          <p:nvPr/>
        </p:nvSpPr>
        <p:spPr bwMode="auto">
          <a:xfrm>
            <a:off x="7206343" y="1902823"/>
            <a:ext cx="990600" cy="990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grpSp>
        <p:nvGrpSpPr>
          <p:cNvPr id="114695" name="Group 7"/>
          <p:cNvGrpSpPr>
            <a:grpSpLocks/>
          </p:cNvGrpSpPr>
          <p:nvPr/>
        </p:nvGrpSpPr>
        <p:grpSpPr bwMode="auto">
          <a:xfrm>
            <a:off x="7587343" y="1979023"/>
            <a:ext cx="381000" cy="241300"/>
            <a:chOff x="1296" y="3456"/>
            <a:chExt cx="240" cy="152"/>
          </a:xfrm>
        </p:grpSpPr>
        <p:sp>
          <p:nvSpPr>
            <p:cNvPr id="113690" name="Oval 8"/>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3691" name="Freeform 9"/>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4698" name="Group 10"/>
          <p:cNvGrpSpPr>
            <a:grpSpLocks/>
          </p:cNvGrpSpPr>
          <p:nvPr/>
        </p:nvGrpSpPr>
        <p:grpSpPr bwMode="auto">
          <a:xfrm>
            <a:off x="7358743" y="2207623"/>
            <a:ext cx="381000" cy="241300"/>
            <a:chOff x="1296" y="3456"/>
            <a:chExt cx="240" cy="152"/>
          </a:xfrm>
        </p:grpSpPr>
        <p:sp>
          <p:nvSpPr>
            <p:cNvPr id="113688" name="Oval 11"/>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3689" name="Freeform 12"/>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4701" name="Group 13"/>
          <p:cNvGrpSpPr>
            <a:grpSpLocks/>
          </p:cNvGrpSpPr>
          <p:nvPr/>
        </p:nvGrpSpPr>
        <p:grpSpPr bwMode="auto">
          <a:xfrm>
            <a:off x="7815943" y="2283823"/>
            <a:ext cx="381000" cy="241300"/>
            <a:chOff x="1296" y="3456"/>
            <a:chExt cx="240" cy="152"/>
          </a:xfrm>
        </p:grpSpPr>
        <p:sp>
          <p:nvSpPr>
            <p:cNvPr id="113686" name="Oval 14"/>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3687" name="Freeform 15"/>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4704" name="Group 16"/>
          <p:cNvGrpSpPr>
            <a:grpSpLocks/>
          </p:cNvGrpSpPr>
          <p:nvPr/>
        </p:nvGrpSpPr>
        <p:grpSpPr bwMode="auto">
          <a:xfrm>
            <a:off x="7663543" y="2512423"/>
            <a:ext cx="381000" cy="241300"/>
            <a:chOff x="1296" y="3456"/>
            <a:chExt cx="240" cy="152"/>
          </a:xfrm>
        </p:grpSpPr>
        <p:sp>
          <p:nvSpPr>
            <p:cNvPr id="113684" name="Oval 17"/>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3685" name="Freeform 18"/>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4707" name="Group 19"/>
          <p:cNvGrpSpPr>
            <a:grpSpLocks/>
          </p:cNvGrpSpPr>
          <p:nvPr/>
        </p:nvGrpSpPr>
        <p:grpSpPr bwMode="auto">
          <a:xfrm>
            <a:off x="7206343" y="2360023"/>
            <a:ext cx="381000" cy="241300"/>
            <a:chOff x="1296" y="3456"/>
            <a:chExt cx="240" cy="152"/>
          </a:xfrm>
        </p:grpSpPr>
        <p:sp>
          <p:nvSpPr>
            <p:cNvPr id="113682" name="Oval 20"/>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3683" name="Freeform 21"/>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14710" name="Line 22"/>
          <p:cNvSpPr>
            <a:spLocks noChangeShapeType="1"/>
          </p:cNvSpPr>
          <p:nvPr/>
        </p:nvSpPr>
        <p:spPr bwMode="auto">
          <a:xfrm>
            <a:off x="7434943" y="2817223"/>
            <a:ext cx="6858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711" name="Line 23"/>
          <p:cNvSpPr>
            <a:spLocks noChangeShapeType="1"/>
          </p:cNvSpPr>
          <p:nvPr/>
        </p:nvSpPr>
        <p:spPr bwMode="auto">
          <a:xfrm flipV="1">
            <a:off x="8120743" y="2512423"/>
            <a:ext cx="76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712" name="Freeform 24"/>
          <p:cNvSpPr>
            <a:spLocks/>
          </p:cNvSpPr>
          <p:nvPr/>
        </p:nvSpPr>
        <p:spPr bwMode="auto">
          <a:xfrm>
            <a:off x="3396343" y="2436224"/>
            <a:ext cx="979488" cy="1844675"/>
          </a:xfrm>
          <a:custGeom>
            <a:avLst/>
            <a:gdLst>
              <a:gd name="T0" fmla="*/ 0 w 617"/>
              <a:gd name="T1" fmla="*/ 0 h 1162"/>
              <a:gd name="T2" fmla="*/ 2147483646 w 617"/>
              <a:gd name="T3" fmla="*/ 2147483646 h 1162"/>
              <a:gd name="T4" fmla="*/ 2147483646 w 617"/>
              <a:gd name="T5" fmla="*/ 2147483646 h 1162"/>
              <a:gd name="T6" fmla="*/ 2147483646 w 617"/>
              <a:gd name="T7" fmla="*/ 2147483646 h 1162"/>
              <a:gd name="T8" fmla="*/ 2147483646 w 617"/>
              <a:gd name="T9" fmla="*/ 2147483646 h 1162"/>
              <a:gd name="T10" fmla="*/ 2147483646 w 617"/>
              <a:gd name="T11" fmla="*/ 2147483646 h 1162"/>
              <a:gd name="T12" fmla="*/ 2147483646 w 617"/>
              <a:gd name="T13" fmla="*/ 2147483646 h 1162"/>
              <a:gd name="T14" fmla="*/ 2147483646 w 617"/>
              <a:gd name="T15" fmla="*/ 2147483646 h 11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7" h="1162">
                <a:moveTo>
                  <a:pt x="0" y="0"/>
                </a:moveTo>
                <a:cubicBezTo>
                  <a:pt x="24" y="12"/>
                  <a:pt x="48" y="24"/>
                  <a:pt x="96" y="48"/>
                </a:cubicBezTo>
                <a:cubicBezTo>
                  <a:pt x="144" y="72"/>
                  <a:pt x="248" y="120"/>
                  <a:pt x="288" y="144"/>
                </a:cubicBezTo>
                <a:cubicBezTo>
                  <a:pt x="328" y="168"/>
                  <a:pt x="312" y="144"/>
                  <a:pt x="336" y="192"/>
                </a:cubicBezTo>
                <a:cubicBezTo>
                  <a:pt x="360" y="240"/>
                  <a:pt x="424" y="328"/>
                  <a:pt x="432" y="432"/>
                </a:cubicBezTo>
                <a:cubicBezTo>
                  <a:pt x="440" y="536"/>
                  <a:pt x="382" y="703"/>
                  <a:pt x="384" y="816"/>
                </a:cubicBezTo>
                <a:cubicBezTo>
                  <a:pt x="386" y="929"/>
                  <a:pt x="403" y="1058"/>
                  <a:pt x="442" y="1110"/>
                </a:cubicBezTo>
                <a:cubicBezTo>
                  <a:pt x="481" y="1162"/>
                  <a:pt x="581" y="1124"/>
                  <a:pt x="617" y="1127"/>
                </a:cubicBezTo>
              </a:path>
            </a:pathLst>
          </a:custGeom>
          <a:noFill/>
          <a:ln w="38100"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114713" name="Picture 25"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329713">
            <a:off x="1262743" y="3579224"/>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14" name="Picture 26"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329713">
            <a:off x="1872343" y="3045824"/>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715" name="Oval 27"/>
          <p:cNvSpPr>
            <a:spLocks noChangeArrowheads="1"/>
          </p:cNvSpPr>
          <p:nvPr/>
        </p:nvSpPr>
        <p:spPr bwMode="auto">
          <a:xfrm>
            <a:off x="3243943" y="2360023"/>
            <a:ext cx="152400" cy="152400"/>
          </a:xfrm>
          <a:prstGeom prst="ellipse">
            <a:avLst/>
          </a:prstGeom>
          <a:gradFill rotWithShape="1">
            <a:gsLst>
              <a:gs pos="0">
                <a:schemeClr val="hlink"/>
              </a:gs>
              <a:gs pos="100000">
                <a:schemeClr val="hlink">
                  <a:gamma/>
                  <a:shade val="46275"/>
                  <a:invGamma/>
                </a:schemeClr>
              </a:gs>
            </a:gsLst>
            <a:path path="shape">
              <a:fillToRect l="50000" t="50000" r="50000" b="50000"/>
            </a:path>
          </a:gradFill>
          <a:ln w="9525">
            <a:solidFill>
              <a:schemeClr val="tx1"/>
            </a:solidFill>
            <a:round/>
            <a:headEnd/>
            <a:tailEnd/>
          </a:ln>
          <a:effectLst/>
        </p:spPr>
        <p:txBody>
          <a:bodyPr wrap="none" anchor="ctr"/>
          <a:lstStyle/>
          <a:p>
            <a:pPr eaLnBrk="1" hangingPunct="1">
              <a:defRPr/>
            </a:pPr>
            <a:endParaRPr lang="en-CA">
              <a:latin typeface="Arial" charset="0"/>
            </a:endParaRPr>
          </a:p>
        </p:txBody>
      </p:sp>
    </p:spTree>
    <p:extLst>
      <p:ext uri="{BB962C8B-B14F-4D97-AF65-F5344CB8AC3E}">
        <p14:creationId xmlns:p14="http://schemas.microsoft.com/office/powerpoint/2010/main" val="10031881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1471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471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4704"/>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1470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14698"/>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14695"/>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14701"/>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14694"/>
                                        </p:tgtEl>
                                        <p:attrNameLst>
                                          <p:attrName>style.visibility</p:attrName>
                                        </p:attrNameLst>
                                      </p:cBhvr>
                                      <p:to>
                                        <p:strVal val="hidden"/>
                                      </p:to>
                                    </p:set>
                                  </p:childTnLst>
                                </p:cTn>
                              </p:par>
                            </p:childTnLst>
                          </p:cTn>
                        </p:par>
                        <p:par>
                          <p:cTn id="21" fill="hold" nodeType="afterGroup">
                            <p:stCondLst>
                              <p:cond delay="0"/>
                            </p:stCondLst>
                            <p:childTnLst>
                              <p:par>
                                <p:cTn id="22" presetID="0" presetClass="path" presetSubtype="0" accel="50000" decel="50000" fill="hold" nodeType="afterEffect">
                                  <p:stCondLst>
                                    <p:cond delay="0"/>
                                  </p:stCondLst>
                                  <p:childTnLst>
                                    <p:animMotion origin="layout" path="M -1.875E-6 2.96296E-6 C -0.02057 0.00463 -0.08906 0.02014 -0.12213 0.03102 C -0.15521 0.04166 -0.17383 0.05393 -0.19778 0.06389 C -0.22187 0.07361 -0.25195 0.08426 -0.26627 0.08958 " pathEditMode="relative" rAng="0" ptsTypes="AAAA">
                                      <p:cBhvr>
                                        <p:cTn id="23" dur="2000" fill="hold"/>
                                        <p:tgtEl>
                                          <p:spTgt spid="114693"/>
                                        </p:tgtEl>
                                        <p:attrNameLst>
                                          <p:attrName>ppt_x</p:attrName>
                                          <p:attrName>ppt_y</p:attrName>
                                        </p:attrNameLst>
                                      </p:cBhvr>
                                      <p:rCtr x="-13320" y="4468"/>
                                    </p:animMotion>
                                  </p:childTnLst>
                                </p:cTn>
                              </p:par>
                            </p:childTnLst>
                          </p:cTn>
                        </p:par>
                        <p:par>
                          <p:cTn id="24" fill="hold" nodeType="afterGroup">
                            <p:stCondLst>
                              <p:cond delay="2000"/>
                            </p:stCondLst>
                            <p:childTnLst>
                              <p:par>
                                <p:cTn id="25" presetID="22" presetClass="entr" presetSubtype="4" fill="hold" nodeType="afterEffect">
                                  <p:stCondLst>
                                    <p:cond delay="0"/>
                                  </p:stCondLst>
                                  <p:childTnLst>
                                    <p:set>
                                      <p:cBhvr>
                                        <p:cTn id="26" dur="1" fill="hold">
                                          <p:stCondLst>
                                            <p:cond delay="0"/>
                                          </p:stCondLst>
                                        </p:cTn>
                                        <p:tgtEl>
                                          <p:spTgt spid="114712"/>
                                        </p:tgtEl>
                                        <p:attrNameLst>
                                          <p:attrName>style.visibility</p:attrName>
                                        </p:attrNameLst>
                                      </p:cBhvr>
                                      <p:to>
                                        <p:strVal val="visible"/>
                                      </p:to>
                                    </p:set>
                                    <p:animEffect transition="in" filter="wipe(down)">
                                      <p:cBhvr>
                                        <p:cTn id="27" dur="3000"/>
                                        <p:tgtEl>
                                          <p:spTgt spid="114712"/>
                                        </p:tgtEl>
                                      </p:cBhvr>
                                    </p:animEffect>
                                  </p:childTnLst>
                                </p:cTn>
                              </p:par>
                            </p:childTnLst>
                          </p:cTn>
                        </p:par>
                        <p:par>
                          <p:cTn id="28" fill="hold" nodeType="afterGroup">
                            <p:stCondLst>
                              <p:cond delay="5000"/>
                            </p:stCondLst>
                            <p:childTnLst>
                              <p:par>
                                <p:cTn id="29" presetID="0" presetClass="path" presetSubtype="0" accel="50000" decel="50000" fill="hold" nodeType="afterEffect">
                                  <p:stCondLst>
                                    <p:cond delay="0"/>
                                  </p:stCondLst>
                                  <p:childTnLst>
                                    <p:animMotion origin="layout" path="M -1.875E-6 2.96296E-6 L 0.06667 -0.07778 " pathEditMode="relative" rAng="0" ptsTypes="AA">
                                      <p:cBhvr>
                                        <p:cTn id="30" dur="2000" fill="hold"/>
                                        <p:tgtEl>
                                          <p:spTgt spid="114713"/>
                                        </p:tgtEl>
                                        <p:attrNameLst>
                                          <p:attrName>ppt_x</p:attrName>
                                          <p:attrName>ppt_y</p:attrName>
                                        </p:attrNameLst>
                                      </p:cBhvr>
                                      <p:rCtr x="3333" y="-3889"/>
                                    </p:animMotion>
                                  </p:childTnLst>
                                </p:cTn>
                              </p:par>
                            </p:childTnLst>
                          </p:cTn>
                        </p:par>
                        <p:par>
                          <p:cTn id="31" fill="hold" nodeType="afterGroup">
                            <p:stCondLst>
                              <p:cond delay="7000"/>
                            </p:stCondLst>
                            <p:childTnLst>
                              <p:par>
                                <p:cTn id="32" presetID="1" presetClass="exit" presetSubtype="0" fill="hold" nodeType="afterEffect">
                                  <p:stCondLst>
                                    <p:cond delay="0"/>
                                  </p:stCondLst>
                                  <p:childTnLst>
                                    <p:set>
                                      <p:cBhvr>
                                        <p:cTn id="33" dur="1" fill="hold">
                                          <p:stCondLst>
                                            <p:cond delay="0"/>
                                          </p:stCondLst>
                                        </p:cTn>
                                        <p:tgtEl>
                                          <p:spTgt spid="114713"/>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114714"/>
                                        </p:tgtEl>
                                        <p:attrNameLst>
                                          <p:attrName>style.visibility</p:attrName>
                                        </p:attrNameLst>
                                      </p:cBhvr>
                                      <p:to>
                                        <p:strVal val="visible"/>
                                      </p:to>
                                    </p:set>
                                  </p:childTnLst>
                                </p:cTn>
                              </p:par>
                            </p:childTnLst>
                          </p:cTn>
                        </p:par>
                        <p:par>
                          <p:cTn id="36" fill="hold" nodeType="afterGroup">
                            <p:stCondLst>
                              <p:cond delay="7000"/>
                            </p:stCondLst>
                            <p:childTnLst>
                              <p:par>
                                <p:cTn id="37" presetID="0" presetClass="path" presetSubtype="0" accel="50000" decel="50000" fill="hold" nodeType="afterEffect">
                                  <p:stCondLst>
                                    <p:cond delay="2000"/>
                                  </p:stCondLst>
                                  <p:childTnLst>
                                    <p:animMotion origin="layout" path="M -1.875E-6 7.40741E-7 C -0.01185 -0.00741 -0.02357 -0.01482 -0.025 -0.02222 C -0.02643 -0.02963 -0.01732 -0.03704 -0.00833 -0.04445 " pathEditMode="relative" rAng="0" ptsTypes="AAA">
                                      <p:cBhvr>
                                        <p:cTn id="38" dur="2000" fill="hold"/>
                                        <p:tgtEl>
                                          <p:spTgt spid="114714"/>
                                        </p:tgtEl>
                                        <p:attrNameLst>
                                          <p:attrName>ppt_x</p:attrName>
                                          <p:attrName>ppt_y</p:attrName>
                                        </p:attrNameLst>
                                      </p:cBhvr>
                                      <p:rCtr x="-1263" y="-2222"/>
                                    </p:animMotion>
                                  </p:childTnLst>
                                </p:cTn>
                              </p:par>
                            </p:childTnLst>
                          </p:cTn>
                        </p:par>
                        <p:par>
                          <p:cTn id="39" fill="hold" nodeType="afterGroup">
                            <p:stCondLst>
                              <p:cond delay="11000"/>
                            </p:stCondLst>
                            <p:childTnLst>
                              <p:par>
                                <p:cTn id="40" presetID="55" presetClass="entr" presetSubtype="0" fill="hold" grpId="0" nodeType="afterEffect">
                                  <p:stCondLst>
                                    <p:cond delay="0"/>
                                  </p:stCondLst>
                                  <p:childTnLst>
                                    <p:set>
                                      <p:cBhvr>
                                        <p:cTn id="41" dur="1" fill="hold">
                                          <p:stCondLst>
                                            <p:cond delay="0"/>
                                          </p:stCondLst>
                                        </p:cTn>
                                        <p:tgtEl>
                                          <p:spTgt spid="114715"/>
                                        </p:tgtEl>
                                        <p:attrNameLst>
                                          <p:attrName>style.visibility</p:attrName>
                                        </p:attrNameLst>
                                      </p:cBhvr>
                                      <p:to>
                                        <p:strVal val="visible"/>
                                      </p:to>
                                    </p:set>
                                    <p:anim calcmode="lin" valueType="num">
                                      <p:cBhvr>
                                        <p:cTn id="42" dur="500" fill="hold"/>
                                        <p:tgtEl>
                                          <p:spTgt spid="114715"/>
                                        </p:tgtEl>
                                        <p:attrNameLst>
                                          <p:attrName>ppt_w</p:attrName>
                                        </p:attrNameLst>
                                      </p:cBhvr>
                                      <p:tavLst>
                                        <p:tav tm="0">
                                          <p:val>
                                            <p:strVal val="#ppt_w*0.70"/>
                                          </p:val>
                                        </p:tav>
                                        <p:tav tm="100000">
                                          <p:val>
                                            <p:strVal val="#ppt_w"/>
                                          </p:val>
                                        </p:tav>
                                      </p:tavLst>
                                    </p:anim>
                                    <p:anim calcmode="lin" valueType="num">
                                      <p:cBhvr>
                                        <p:cTn id="43" dur="500" fill="hold"/>
                                        <p:tgtEl>
                                          <p:spTgt spid="114715"/>
                                        </p:tgtEl>
                                        <p:attrNameLst>
                                          <p:attrName>ppt_h</p:attrName>
                                        </p:attrNameLst>
                                      </p:cBhvr>
                                      <p:tavLst>
                                        <p:tav tm="0">
                                          <p:val>
                                            <p:strVal val="#ppt_h"/>
                                          </p:val>
                                        </p:tav>
                                        <p:tav tm="100000">
                                          <p:val>
                                            <p:strVal val="#ppt_h"/>
                                          </p:val>
                                        </p:tav>
                                      </p:tavLst>
                                    </p:anim>
                                    <p:animEffect transition="in" filter="fade">
                                      <p:cBhvr>
                                        <p:cTn id="44" dur="500"/>
                                        <p:tgtEl>
                                          <p:spTgt spid="114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4" grpId="0" animBg="1"/>
      <p:bldP spid="11471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ltLang="en-US" smtClean="0"/>
              <a:t>In Vitro Fertilization</a:t>
            </a:r>
          </a:p>
        </p:txBody>
      </p:sp>
      <p:sp>
        <p:nvSpPr>
          <p:cNvPr id="114691" name="Rectangle 3"/>
          <p:cNvSpPr>
            <a:spLocks noGrp="1" noChangeArrowheads="1"/>
          </p:cNvSpPr>
          <p:nvPr>
            <p:ph type="body" idx="1"/>
          </p:nvPr>
        </p:nvSpPr>
        <p:spPr/>
        <p:txBody>
          <a:bodyPr/>
          <a:lstStyle/>
          <a:p>
            <a:r>
              <a:rPr lang="en-US" altLang="en-US" u="sng" smtClean="0"/>
              <a:t>Eggs</a:t>
            </a:r>
            <a:r>
              <a:rPr lang="en-US" altLang="en-US" smtClean="0"/>
              <a:t> are removed from the female’s </a:t>
            </a:r>
            <a:r>
              <a:rPr lang="en-US" altLang="en-US" u="sng" smtClean="0"/>
              <a:t>ovary</a:t>
            </a:r>
            <a:r>
              <a:rPr lang="en-US" altLang="en-US" smtClean="0"/>
              <a:t> and are </a:t>
            </a:r>
            <a:r>
              <a:rPr lang="en-US" altLang="en-US" u="sng" smtClean="0"/>
              <a:t>fertilized</a:t>
            </a:r>
            <a:r>
              <a:rPr lang="en-US" altLang="en-US" smtClean="0"/>
              <a:t> by the male’s </a:t>
            </a:r>
            <a:r>
              <a:rPr lang="en-US" altLang="en-US" u="sng" smtClean="0"/>
              <a:t>sperm</a:t>
            </a:r>
            <a:r>
              <a:rPr lang="en-US" altLang="en-US" smtClean="0"/>
              <a:t> in a </a:t>
            </a:r>
            <a:r>
              <a:rPr lang="en-US" altLang="en-US" u="sng" smtClean="0"/>
              <a:t>petri dish</a:t>
            </a:r>
            <a:r>
              <a:rPr lang="en-US" altLang="en-US" smtClean="0"/>
              <a:t>.</a:t>
            </a:r>
          </a:p>
          <a:p>
            <a:r>
              <a:rPr lang="en-US" altLang="en-US" smtClean="0"/>
              <a:t>Several </a:t>
            </a:r>
            <a:r>
              <a:rPr lang="en-US" altLang="en-US" u="sng" smtClean="0"/>
              <a:t>embryos</a:t>
            </a:r>
            <a:r>
              <a:rPr lang="en-US" altLang="en-US" smtClean="0"/>
              <a:t> are </a:t>
            </a:r>
            <a:r>
              <a:rPr lang="en-US" altLang="en-US" u="sng" smtClean="0"/>
              <a:t>implanted</a:t>
            </a:r>
            <a:r>
              <a:rPr lang="en-US" altLang="en-US" smtClean="0"/>
              <a:t> in the females </a:t>
            </a:r>
            <a:r>
              <a:rPr lang="en-US" altLang="en-US" u="sng" smtClean="0"/>
              <a:t>uterus</a:t>
            </a:r>
            <a:r>
              <a:rPr lang="en-US" altLang="en-US" smtClean="0"/>
              <a:t> in hopes that at least one implants.</a:t>
            </a:r>
          </a:p>
          <a:p>
            <a:r>
              <a:rPr lang="en-US" altLang="en-US" smtClean="0"/>
              <a:t>Multiple births are very common through In Vitro fertilization.</a:t>
            </a:r>
          </a:p>
          <a:p>
            <a:endParaRPr lang="en-US" altLang="en-US" smtClean="0"/>
          </a:p>
        </p:txBody>
      </p:sp>
    </p:spTree>
    <p:extLst>
      <p:ext uri="{BB962C8B-B14F-4D97-AF65-F5344CB8AC3E}">
        <p14:creationId xmlns:p14="http://schemas.microsoft.com/office/powerpoint/2010/main" val="419530815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AutoShape 4"/>
          <p:cNvSpPr>
            <a:spLocks noChangeArrowheads="1"/>
          </p:cNvSpPr>
          <p:nvPr/>
        </p:nvSpPr>
        <p:spPr bwMode="auto">
          <a:xfrm>
            <a:off x="4876800" y="4648200"/>
            <a:ext cx="2438400" cy="533400"/>
          </a:xfrm>
          <a:prstGeom prst="can">
            <a:avLst>
              <a:gd name="adj" fmla="val 50000"/>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pic>
        <p:nvPicPr>
          <p:cNvPr id="115715" name="Picture 5" descr="female_reproductive_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143001"/>
            <a:ext cx="2211388"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2" name="Picture 6"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227235">
            <a:off x="7696200" y="1981201"/>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3" name="Oval 7"/>
          <p:cNvSpPr>
            <a:spLocks noChangeArrowheads="1"/>
          </p:cNvSpPr>
          <p:nvPr/>
        </p:nvSpPr>
        <p:spPr bwMode="auto">
          <a:xfrm>
            <a:off x="7391400" y="990600"/>
            <a:ext cx="990600" cy="990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grpSp>
        <p:nvGrpSpPr>
          <p:cNvPr id="116744" name="Group 8"/>
          <p:cNvGrpSpPr>
            <a:grpSpLocks/>
          </p:cNvGrpSpPr>
          <p:nvPr/>
        </p:nvGrpSpPr>
        <p:grpSpPr bwMode="auto">
          <a:xfrm>
            <a:off x="7772400" y="1066800"/>
            <a:ext cx="381000" cy="241300"/>
            <a:chOff x="1296" y="3456"/>
            <a:chExt cx="240" cy="152"/>
          </a:xfrm>
        </p:grpSpPr>
        <p:sp>
          <p:nvSpPr>
            <p:cNvPr id="115753" name="Oval 9"/>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5754" name="Freeform 10"/>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6747" name="Group 11"/>
          <p:cNvGrpSpPr>
            <a:grpSpLocks/>
          </p:cNvGrpSpPr>
          <p:nvPr/>
        </p:nvGrpSpPr>
        <p:grpSpPr bwMode="auto">
          <a:xfrm>
            <a:off x="7543800" y="1295400"/>
            <a:ext cx="381000" cy="241300"/>
            <a:chOff x="1296" y="3456"/>
            <a:chExt cx="240" cy="152"/>
          </a:xfrm>
        </p:grpSpPr>
        <p:sp>
          <p:nvSpPr>
            <p:cNvPr id="115751" name="Oval 12"/>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5752" name="Freeform 13"/>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6750" name="Group 14"/>
          <p:cNvGrpSpPr>
            <a:grpSpLocks/>
          </p:cNvGrpSpPr>
          <p:nvPr/>
        </p:nvGrpSpPr>
        <p:grpSpPr bwMode="auto">
          <a:xfrm>
            <a:off x="8001000" y="1371600"/>
            <a:ext cx="381000" cy="241300"/>
            <a:chOff x="1296" y="3456"/>
            <a:chExt cx="240" cy="152"/>
          </a:xfrm>
        </p:grpSpPr>
        <p:sp>
          <p:nvSpPr>
            <p:cNvPr id="115749" name="Oval 15"/>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5750" name="Freeform 16"/>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6753" name="Group 17"/>
          <p:cNvGrpSpPr>
            <a:grpSpLocks/>
          </p:cNvGrpSpPr>
          <p:nvPr/>
        </p:nvGrpSpPr>
        <p:grpSpPr bwMode="auto">
          <a:xfrm>
            <a:off x="7848600" y="1600200"/>
            <a:ext cx="381000" cy="241300"/>
            <a:chOff x="1296" y="3456"/>
            <a:chExt cx="240" cy="152"/>
          </a:xfrm>
        </p:grpSpPr>
        <p:sp>
          <p:nvSpPr>
            <p:cNvPr id="115747" name="Oval 18"/>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5748" name="Freeform 19"/>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6756" name="Group 20"/>
          <p:cNvGrpSpPr>
            <a:grpSpLocks/>
          </p:cNvGrpSpPr>
          <p:nvPr/>
        </p:nvGrpSpPr>
        <p:grpSpPr bwMode="auto">
          <a:xfrm>
            <a:off x="7391400" y="1447800"/>
            <a:ext cx="381000" cy="241300"/>
            <a:chOff x="1296" y="3456"/>
            <a:chExt cx="240" cy="152"/>
          </a:xfrm>
        </p:grpSpPr>
        <p:sp>
          <p:nvSpPr>
            <p:cNvPr id="115745" name="Oval 21"/>
            <p:cNvSpPr>
              <a:spLocks noChangeArrowheads="1"/>
            </p:cNvSpPr>
            <p:nvPr/>
          </p:nvSpPr>
          <p:spPr bwMode="auto">
            <a:xfrm>
              <a:off x="1296" y="3456"/>
              <a:ext cx="96"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5746" name="Freeform 22"/>
            <p:cNvSpPr>
              <a:spLocks/>
            </p:cNvSpPr>
            <p:nvPr/>
          </p:nvSpPr>
          <p:spPr bwMode="auto">
            <a:xfrm>
              <a:off x="1392" y="3488"/>
              <a:ext cx="144" cy="120"/>
            </a:xfrm>
            <a:custGeom>
              <a:avLst/>
              <a:gdLst>
                <a:gd name="T0" fmla="*/ 0 w 144"/>
                <a:gd name="T1" fmla="*/ 16 h 120"/>
                <a:gd name="T2" fmla="*/ 48 w 144"/>
                <a:gd name="T3" fmla="*/ 16 h 120"/>
                <a:gd name="T4" fmla="*/ 96 w 144"/>
                <a:gd name="T5" fmla="*/ 112 h 120"/>
                <a:gd name="T6" fmla="*/ 144 w 144"/>
                <a:gd name="T7" fmla="*/ 64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4" h="120">
                  <a:moveTo>
                    <a:pt x="0" y="16"/>
                  </a:moveTo>
                  <a:cubicBezTo>
                    <a:pt x="16" y="8"/>
                    <a:pt x="32" y="0"/>
                    <a:pt x="48" y="16"/>
                  </a:cubicBezTo>
                  <a:cubicBezTo>
                    <a:pt x="64" y="32"/>
                    <a:pt x="80" y="104"/>
                    <a:pt x="96" y="112"/>
                  </a:cubicBezTo>
                  <a:cubicBezTo>
                    <a:pt x="112" y="120"/>
                    <a:pt x="128" y="92"/>
                    <a:pt x="144" y="6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16759" name="Line 23"/>
          <p:cNvSpPr>
            <a:spLocks noChangeShapeType="1"/>
          </p:cNvSpPr>
          <p:nvPr/>
        </p:nvSpPr>
        <p:spPr bwMode="auto">
          <a:xfrm>
            <a:off x="7620000" y="1905000"/>
            <a:ext cx="8382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60" name="Line 24"/>
          <p:cNvSpPr>
            <a:spLocks noChangeShapeType="1"/>
          </p:cNvSpPr>
          <p:nvPr/>
        </p:nvSpPr>
        <p:spPr bwMode="auto">
          <a:xfrm flipH="1" flipV="1">
            <a:off x="8382000" y="1600200"/>
            <a:ext cx="762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63" name="Oval 27"/>
          <p:cNvSpPr>
            <a:spLocks noChangeArrowheads="1"/>
          </p:cNvSpPr>
          <p:nvPr/>
        </p:nvSpPr>
        <p:spPr bwMode="auto">
          <a:xfrm>
            <a:off x="5867400" y="4724400"/>
            <a:ext cx="152400" cy="152400"/>
          </a:xfrm>
          <a:prstGeom prst="ellipse">
            <a:avLst/>
          </a:prstGeom>
          <a:gradFill rotWithShape="1">
            <a:gsLst>
              <a:gs pos="0">
                <a:schemeClr val="hlink"/>
              </a:gs>
              <a:gs pos="100000">
                <a:schemeClr val="hlink">
                  <a:gamma/>
                  <a:shade val="46275"/>
                  <a:invGamma/>
                </a:schemeClr>
              </a:gs>
            </a:gsLst>
            <a:path path="shape">
              <a:fillToRect l="50000" t="50000" r="50000" b="50000"/>
            </a:path>
          </a:gradFill>
          <a:ln w="9525">
            <a:solidFill>
              <a:schemeClr val="tx1"/>
            </a:solidFill>
            <a:round/>
            <a:headEnd/>
            <a:tailEnd/>
          </a:ln>
          <a:effectLst/>
        </p:spPr>
        <p:txBody>
          <a:bodyPr wrap="none" anchor="ctr"/>
          <a:lstStyle/>
          <a:p>
            <a:pPr eaLnBrk="1" hangingPunct="1">
              <a:defRPr/>
            </a:pPr>
            <a:endParaRPr lang="en-CA">
              <a:latin typeface="Arial" charset="0"/>
            </a:endParaRPr>
          </a:p>
        </p:txBody>
      </p:sp>
      <p:pic>
        <p:nvPicPr>
          <p:cNvPr id="116764" name="Picture 28"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694264">
            <a:off x="1466057" y="438944"/>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65" name="Picture 29"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694264">
            <a:off x="1923257" y="819944"/>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66" name="Oval 30"/>
          <p:cNvSpPr>
            <a:spLocks noChangeArrowheads="1"/>
          </p:cNvSpPr>
          <p:nvPr/>
        </p:nvSpPr>
        <p:spPr bwMode="auto">
          <a:xfrm>
            <a:off x="3429000" y="1828800"/>
            <a:ext cx="152400" cy="152400"/>
          </a:xfrm>
          <a:prstGeom prst="ellipse">
            <a:avLst/>
          </a:prstGeom>
          <a:gradFill rotWithShape="1">
            <a:gsLst>
              <a:gs pos="0">
                <a:schemeClr val="hlink"/>
              </a:gs>
              <a:gs pos="100000">
                <a:schemeClr val="hlink">
                  <a:gamma/>
                  <a:shade val="46275"/>
                  <a:invGamma/>
                </a:schemeClr>
              </a:gs>
            </a:gsLst>
            <a:path path="shape">
              <a:fillToRect l="50000" t="50000" r="50000" b="50000"/>
            </a:path>
          </a:gradFill>
          <a:ln w="9525">
            <a:solidFill>
              <a:schemeClr val="tx1"/>
            </a:solidFill>
            <a:round/>
            <a:headEnd/>
            <a:tailEnd/>
          </a:ln>
          <a:effectLst/>
        </p:spPr>
        <p:txBody>
          <a:bodyPr wrap="none" anchor="ctr"/>
          <a:lstStyle/>
          <a:p>
            <a:pPr eaLnBrk="1" hangingPunct="1">
              <a:defRPr/>
            </a:pPr>
            <a:endParaRPr lang="en-CA">
              <a:latin typeface="Arial" charset="0"/>
            </a:endParaRPr>
          </a:p>
        </p:txBody>
      </p:sp>
      <p:sp>
        <p:nvSpPr>
          <p:cNvPr id="116767" name="Oval 31"/>
          <p:cNvSpPr>
            <a:spLocks noChangeArrowheads="1"/>
          </p:cNvSpPr>
          <p:nvPr/>
        </p:nvSpPr>
        <p:spPr bwMode="auto">
          <a:xfrm>
            <a:off x="5943600" y="4648200"/>
            <a:ext cx="228600" cy="228600"/>
          </a:xfrm>
          <a:prstGeom prst="ellipse">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6768" name="AutoShape 32"/>
          <p:cNvSpPr>
            <a:spLocks noChangeArrowheads="1"/>
          </p:cNvSpPr>
          <p:nvPr/>
        </p:nvSpPr>
        <p:spPr bwMode="auto">
          <a:xfrm>
            <a:off x="6019800" y="4724400"/>
            <a:ext cx="457200" cy="152400"/>
          </a:xfrm>
          <a:prstGeom prst="irregularSeal2">
            <a:avLst/>
          </a:prstGeom>
          <a:solidFill>
            <a:srgbClr val="FC1402"/>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pic>
        <p:nvPicPr>
          <p:cNvPr id="116769" name="Picture 33" descr="j02119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227235">
            <a:off x="5638800" y="3505201"/>
            <a:ext cx="177165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70" name="Oval 34"/>
          <p:cNvSpPr>
            <a:spLocks noChangeArrowheads="1"/>
          </p:cNvSpPr>
          <p:nvPr/>
        </p:nvSpPr>
        <p:spPr bwMode="auto">
          <a:xfrm>
            <a:off x="6172200" y="4648200"/>
            <a:ext cx="228600" cy="228600"/>
          </a:xfrm>
          <a:prstGeom prst="ellipse">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6771" name="Oval 35"/>
          <p:cNvSpPr>
            <a:spLocks noChangeArrowheads="1"/>
          </p:cNvSpPr>
          <p:nvPr/>
        </p:nvSpPr>
        <p:spPr bwMode="auto">
          <a:xfrm>
            <a:off x="5715000" y="4648200"/>
            <a:ext cx="228600" cy="228600"/>
          </a:xfrm>
          <a:prstGeom prst="ellipse">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6772" name="Oval 36"/>
          <p:cNvSpPr>
            <a:spLocks noChangeArrowheads="1"/>
          </p:cNvSpPr>
          <p:nvPr/>
        </p:nvSpPr>
        <p:spPr bwMode="auto">
          <a:xfrm>
            <a:off x="5715000" y="4724400"/>
            <a:ext cx="152400" cy="152400"/>
          </a:xfrm>
          <a:prstGeom prst="ellipse">
            <a:avLst/>
          </a:prstGeom>
          <a:gradFill rotWithShape="1">
            <a:gsLst>
              <a:gs pos="0">
                <a:schemeClr val="hlink"/>
              </a:gs>
              <a:gs pos="100000">
                <a:schemeClr val="hlink">
                  <a:gamma/>
                  <a:shade val="46275"/>
                  <a:invGamma/>
                </a:schemeClr>
              </a:gs>
            </a:gsLst>
            <a:path path="shape">
              <a:fillToRect l="50000" t="50000" r="50000" b="50000"/>
            </a:path>
          </a:gradFill>
          <a:ln w="9525">
            <a:solidFill>
              <a:schemeClr val="tx1"/>
            </a:solidFill>
            <a:round/>
            <a:headEnd/>
            <a:tailEnd/>
          </a:ln>
          <a:effectLst/>
        </p:spPr>
        <p:txBody>
          <a:bodyPr wrap="none" anchor="ctr"/>
          <a:lstStyle/>
          <a:p>
            <a:pPr eaLnBrk="1" hangingPunct="1">
              <a:defRPr/>
            </a:pPr>
            <a:endParaRPr lang="en-CA">
              <a:latin typeface="Arial" charset="0"/>
            </a:endParaRPr>
          </a:p>
        </p:txBody>
      </p:sp>
      <p:sp>
        <p:nvSpPr>
          <p:cNvPr id="116773" name="Oval 37"/>
          <p:cNvSpPr>
            <a:spLocks noChangeArrowheads="1"/>
          </p:cNvSpPr>
          <p:nvPr/>
        </p:nvSpPr>
        <p:spPr bwMode="auto">
          <a:xfrm>
            <a:off x="6172200" y="4724400"/>
            <a:ext cx="152400" cy="152400"/>
          </a:xfrm>
          <a:prstGeom prst="ellipse">
            <a:avLst/>
          </a:prstGeom>
          <a:gradFill rotWithShape="1">
            <a:gsLst>
              <a:gs pos="0">
                <a:schemeClr val="hlink"/>
              </a:gs>
              <a:gs pos="100000">
                <a:schemeClr val="hlink">
                  <a:gamma/>
                  <a:shade val="46275"/>
                  <a:invGamma/>
                </a:schemeClr>
              </a:gs>
            </a:gsLst>
            <a:path path="shape">
              <a:fillToRect l="50000" t="50000" r="50000" b="50000"/>
            </a:path>
          </a:gradFill>
          <a:ln w="9525">
            <a:solidFill>
              <a:schemeClr val="tx1"/>
            </a:solidFill>
            <a:round/>
            <a:headEnd/>
            <a:tailEnd/>
          </a:ln>
          <a:effectLst/>
        </p:spPr>
        <p:txBody>
          <a:bodyPr wrap="none" anchor="ctr"/>
          <a:lstStyle/>
          <a:p>
            <a:pPr eaLnBrk="1" hangingPunct="1">
              <a:defRPr/>
            </a:pPr>
            <a:endParaRPr lang="en-CA">
              <a:latin typeface="Arial" charset="0"/>
            </a:endParaRPr>
          </a:p>
        </p:txBody>
      </p:sp>
      <p:sp>
        <p:nvSpPr>
          <p:cNvPr id="116774" name="Freeform 38"/>
          <p:cNvSpPr>
            <a:spLocks/>
          </p:cNvSpPr>
          <p:nvPr/>
        </p:nvSpPr>
        <p:spPr bwMode="auto">
          <a:xfrm>
            <a:off x="4183064" y="1981200"/>
            <a:ext cx="84137" cy="1219200"/>
          </a:xfrm>
          <a:custGeom>
            <a:avLst/>
            <a:gdLst>
              <a:gd name="T0" fmla="*/ 2147483646 w 53"/>
              <a:gd name="T1" fmla="*/ 0 h 768"/>
              <a:gd name="T2" fmla="*/ 2147483646 w 53"/>
              <a:gd name="T3" fmla="*/ 2147483646 h 768"/>
              <a:gd name="T4" fmla="*/ 2147483646 w 53"/>
              <a:gd name="T5" fmla="*/ 2147483646 h 768"/>
              <a:gd name="T6" fmla="*/ 2147483646 w 53"/>
              <a:gd name="T7" fmla="*/ 2147483646 h 768"/>
              <a:gd name="T8" fmla="*/ 2147483646 w 53"/>
              <a:gd name="T9" fmla="*/ 2147483646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768">
                <a:moveTo>
                  <a:pt x="53" y="0"/>
                </a:moveTo>
                <a:cubicBezTo>
                  <a:pt x="49" y="48"/>
                  <a:pt x="35" y="208"/>
                  <a:pt x="30" y="288"/>
                </a:cubicBezTo>
                <a:cubicBezTo>
                  <a:pt x="25" y="368"/>
                  <a:pt x="28" y="408"/>
                  <a:pt x="24" y="480"/>
                </a:cubicBezTo>
                <a:cubicBezTo>
                  <a:pt x="20" y="552"/>
                  <a:pt x="0" y="672"/>
                  <a:pt x="5" y="720"/>
                </a:cubicBezTo>
                <a:cubicBezTo>
                  <a:pt x="10" y="768"/>
                  <a:pt x="33" y="768"/>
                  <a:pt x="53" y="768"/>
                </a:cubicBezTo>
              </a:path>
            </a:pathLst>
          </a:custGeom>
          <a:noFill/>
          <a:ln w="38100"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775" name="Oval 39"/>
          <p:cNvSpPr>
            <a:spLocks noChangeArrowheads="1"/>
          </p:cNvSpPr>
          <p:nvPr/>
        </p:nvSpPr>
        <p:spPr bwMode="auto">
          <a:xfrm>
            <a:off x="4038600" y="1752600"/>
            <a:ext cx="228600" cy="228600"/>
          </a:xfrm>
          <a:prstGeom prst="ellipse">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6776" name="Oval 40"/>
          <p:cNvSpPr>
            <a:spLocks noChangeArrowheads="1"/>
          </p:cNvSpPr>
          <p:nvPr/>
        </p:nvSpPr>
        <p:spPr bwMode="auto">
          <a:xfrm>
            <a:off x="4267200" y="1752600"/>
            <a:ext cx="228600" cy="228600"/>
          </a:xfrm>
          <a:prstGeom prst="ellipse">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6777" name="Oval 41"/>
          <p:cNvSpPr>
            <a:spLocks noChangeArrowheads="1"/>
          </p:cNvSpPr>
          <p:nvPr/>
        </p:nvSpPr>
        <p:spPr bwMode="auto">
          <a:xfrm>
            <a:off x="4114800" y="1981200"/>
            <a:ext cx="228600" cy="228600"/>
          </a:xfrm>
          <a:prstGeom prst="ellipse">
            <a:avLst/>
          </a:prstGeom>
          <a:gradFill rotWithShape="1">
            <a:gsLst>
              <a:gs pos="0">
                <a:srgbClr val="FFFF00"/>
              </a:gs>
              <a:gs pos="100000">
                <a:srgbClr val="767600"/>
              </a:gs>
            </a:gsLst>
            <a:path path="shape">
              <a:fillToRect l="50000" t="50000" r="50000" b="50000"/>
            </a:path>
          </a:gra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CA" altLang="en-US" sz="1800"/>
          </a:p>
        </p:txBody>
      </p:sp>
      <p:sp>
        <p:nvSpPr>
          <p:cNvPr id="116780" name="Text Box 44"/>
          <p:cNvSpPr txBox="1">
            <a:spLocks noChangeArrowheads="1"/>
          </p:cNvSpPr>
          <p:nvPr/>
        </p:nvSpPr>
        <p:spPr bwMode="auto">
          <a:xfrm>
            <a:off x="1981200" y="5334001"/>
            <a:ext cx="3962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Eggs are removed from the ovary</a:t>
            </a:r>
          </a:p>
        </p:txBody>
      </p:sp>
      <p:sp>
        <p:nvSpPr>
          <p:cNvPr id="116781" name="Text Box 45"/>
          <p:cNvSpPr txBox="1">
            <a:spLocks noChangeArrowheads="1"/>
          </p:cNvSpPr>
          <p:nvPr/>
        </p:nvSpPr>
        <p:spPr bwMode="auto">
          <a:xfrm>
            <a:off x="1981200" y="5867401"/>
            <a:ext cx="4038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Eggs are transplanted to a petri dish</a:t>
            </a:r>
          </a:p>
        </p:txBody>
      </p:sp>
      <p:sp>
        <p:nvSpPr>
          <p:cNvPr id="116782" name="Text Box 46"/>
          <p:cNvSpPr txBox="1">
            <a:spLocks noChangeArrowheads="1"/>
          </p:cNvSpPr>
          <p:nvPr/>
        </p:nvSpPr>
        <p:spPr bwMode="auto">
          <a:xfrm>
            <a:off x="6400800" y="5410200"/>
            <a:ext cx="396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Sperm is added to the petri dish to fertilize the eggs.</a:t>
            </a:r>
          </a:p>
        </p:txBody>
      </p:sp>
      <p:sp>
        <p:nvSpPr>
          <p:cNvPr id="116783" name="Text Box 47"/>
          <p:cNvSpPr txBox="1">
            <a:spLocks noChangeArrowheads="1"/>
          </p:cNvSpPr>
          <p:nvPr/>
        </p:nvSpPr>
        <p:spPr bwMode="auto">
          <a:xfrm>
            <a:off x="6248400" y="5942014"/>
            <a:ext cx="3962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The embryos are removed from the petri dish and transplanted to the uterus.</a:t>
            </a:r>
          </a:p>
        </p:txBody>
      </p:sp>
      <p:sp>
        <p:nvSpPr>
          <p:cNvPr id="116784" name="Text Box 48"/>
          <p:cNvSpPr txBox="1">
            <a:spLocks noChangeArrowheads="1"/>
          </p:cNvSpPr>
          <p:nvPr/>
        </p:nvSpPr>
        <p:spPr bwMode="auto">
          <a:xfrm>
            <a:off x="3200400" y="0"/>
            <a:ext cx="3505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The embryos that are able to implant in the endometrium will survive and begin a pregnancy.</a:t>
            </a:r>
          </a:p>
        </p:txBody>
      </p:sp>
    </p:spTree>
    <p:extLst>
      <p:ext uri="{BB962C8B-B14F-4D97-AF65-F5344CB8AC3E}">
        <p14:creationId xmlns:p14="http://schemas.microsoft.com/office/powerpoint/2010/main" val="8747109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1.38889E-6 2.97016E-6 L 0.05122 0.05968 " pathEditMode="relative" rAng="0" ptsTypes="AA">
                                      <p:cBhvr>
                                        <p:cTn id="6" dur="2000" fill="hold"/>
                                        <p:tgtEl>
                                          <p:spTgt spid="116764"/>
                                        </p:tgtEl>
                                        <p:attrNameLst>
                                          <p:attrName>ppt_x</p:attrName>
                                          <p:attrName>ppt_y</p:attrName>
                                        </p:attrNameLst>
                                      </p:cBhvr>
                                      <p:rCtr x="2600" y="3000"/>
                                    </p:animMotion>
                                  </p:childTnLst>
                                </p:cTn>
                              </p:par>
                            </p:childTnLst>
                          </p:cTn>
                        </p:par>
                        <p:par>
                          <p:cTn id="7" fill="hold" nodeType="afterGroup">
                            <p:stCondLst>
                              <p:cond delay="2000"/>
                            </p:stCondLst>
                            <p:childTnLst>
                              <p:par>
                                <p:cTn id="8" presetID="55" presetClass="exit" presetSubtype="0" fill="hold" grpId="0" nodeType="afterEffect">
                                  <p:stCondLst>
                                    <p:cond delay="0"/>
                                  </p:stCondLst>
                                  <p:childTnLst>
                                    <p:anim calcmode="lin" valueType="num">
                                      <p:cBhvr>
                                        <p:cTn id="9" dur="1000"/>
                                        <p:tgtEl>
                                          <p:spTgt spid="116766"/>
                                        </p:tgtEl>
                                        <p:attrNameLst>
                                          <p:attrName>ppt_w</p:attrName>
                                        </p:attrNameLst>
                                      </p:cBhvr>
                                      <p:tavLst>
                                        <p:tav tm="0">
                                          <p:val>
                                            <p:strVal val="ppt_w"/>
                                          </p:val>
                                        </p:tav>
                                        <p:tav tm="100000">
                                          <p:val>
                                            <p:strVal val="ppt_w*0.70"/>
                                          </p:val>
                                        </p:tav>
                                      </p:tavLst>
                                    </p:anim>
                                    <p:anim calcmode="lin" valueType="num">
                                      <p:cBhvr>
                                        <p:cTn id="10" dur="1000"/>
                                        <p:tgtEl>
                                          <p:spTgt spid="116766"/>
                                        </p:tgtEl>
                                        <p:attrNameLst>
                                          <p:attrName>ppt_h</p:attrName>
                                        </p:attrNameLst>
                                      </p:cBhvr>
                                      <p:tavLst>
                                        <p:tav tm="0">
                                          <p:val>
                                            <p:strVal val="ppt_h"/>
                                          </p:val>
                                        </p:tav>
                                        <p:tav tm="100000">
                                          <p:val>
                                            <p:strVal val="ppt_h"/>
                                          </p:val>
                                        </p:tav>
                                      </p:tavLst>
                                    </p:anim>
                                    <p:animEffect transition="out" filter="fade">
                                      <p:cBhvr>
                                        <p:cTn id="11" dur="1000"/>
                                        <p:tgtEl>
                                          <p:spTgt spid="116766"/>
                                        </p:tgtEl>
                                      </p:cBhvr>
                                    </p:animEffect>
                                    <p:set>
                                      <p:cBhvr>
                                        <p:cTn id="12" dur="1" fill="hold">
                                          <p:stCondLst>
                                            <p:cond delay="999"/>
                                          </p:stCondLst>
                                        </p:cTn>
                                        <p:tgtEl>
                                          <p:spTgt spid="116766"/>
                                        </p:tgtEl>
                                        <p:attrNameLst>
                                          <p:attrName>style.visibility</p:attrName>
                                        </p:attrNameLst>
                                      </p:cBhvr>
                                      <p:to>
                                        <p:strVal val="hidden"/>
                                      </p:to>
                                    </p:set>
                                  </p:childTnLst>
                                </p:cTn>
                              </p:par>
                            </p:childTnLst>
                          </p:cTn>
                        </p:par>
                        <p:par>
                          <p:cTn id="13" fill="hold" nodeType="afterGroup">
                            <p:stCondLst>
                              <p:cond delay="3000"/>
                            </p:stCondLst>
                            <p:childTnLst>
                              <p:par>
                                <p:cTn id="14" presetID="1" presetClass="exit" presetSubtype="0" fill="hold" nodeType="afterEffect">
                                  <p:stCondLst>
                                    <p:cond delay="0"/>
                                  </p:stCondLst>
                                  <p:childTnLst>
                                    <p:set>
                                      <p:cBhvr>
                                        <p:cTn id="15" dur="1" fill="hold">
                                          <p:stCondLst>
                                            <p:cond delay="0"/>
                                          </p:stCondLst>
                                        </p:cTn>
                                        <p:tgtEl>
                                          <p:spTgt spid="116764"/>
                                        </p:tgtEl>
                                        <p:attrNameLst>
                                          <p:attrName>style.visibility</p:attrName>
                                        </p:attrNameLst>
                                      </p:cBhvr>
                                      <p:to>
                                        <p:strVal val="hidden"/>
                                      </p:to>
                                    </p:set>
                                  </p:childTnLst>
                                </p:cTn>
                              </p:par>
                              <p:par>
                                <p:cTn id="16" presetID="1" presetClass="entr" presetSubtype="0" fill="hold" nodeType="withEffect">
                                  <p:stCondLst>
                                    <p:cond delay="0"/>
                                  </p:stCondLst>
                                  <p:childTnLst>
                                    <p:set>
                                      <p:cBhvr>
                                        <p:cTn id="17" dur="1" fill="hold">
                                          <p:stCondLst>
                                            <p:cond delay="0"/>
                                          </p:stCondLst>
                                        </p:cTn>
                                        <p:tgtEl>
                                          <p:spTgt spid="116765"/>
                                        </p:tgtEl>
                                        <p:attrNameLst>
                                          <p:attrName>style.visibility</p:attrName>
                                        </p:attrNameLst>
                                      </p:cBhvr>
                                      <p:to>
                                        <p:strVal val="visible"/>
                                      </p:to>
                                    </p:set>
                                  </p:childTnLst>
                                </p:cTn>
                              </p:par>
                            </p:childTnLst>
                          </p:cTn>
                        </p:par>
                        <p:par>
                          <p:cTn id="18" fill="hold" nodeType="afterGroup">
                            <p:stCondLst>
                              <p:cond delay="3000"/>
                            </p:stCondLst>
                            <p:childTnLst>
                              <p:par>
                                <p:cTn id="19" presetID="1" presetClass="exit" presetSubtype="0" fill="hold" grpId="0" nodeType="afterEffect">
                                  <p:stCondLst>
                                    <p:cond delay="0"/>
                                  </p:stCondLst>
                                  <p:childTnLst>
                                    <p:set>
                                      <p:cBhvr>
                                        <p:cTn id="20" dur="1" fill="hold">
                                          <p:stCondLst>
                                            <p:cond delay="0"/>
                                          </p:stCondLst>
                                        </p:cTn>
                                        <p:tgtEl>
                                          <p:spTgt spid="116780"/>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16781"/>
                                        </p:tgtEl>
                                        <p:attrNameLst>
                                          <p:attrName>style.visibility</p:attrName>
                                        </p:attrNameLst>
                                      </p:cBhvr>
                                      <p:to>
                                        <p:strVal val="visible"/>
                                      </p:to>
                                    </p:set>
                                  </p:childTnLst>
                                </p:cTn>
                              </p:par>
                            </p:childTnLst>
                          </p:cTn>
                        </p:par>
                        <p:par>
                          <p:cTn id="23" fill="hold" nodeType="afterGroup">
                            <p:stCondLst>
                              <p:cond delay="3000"/>
                            </p:stCondLst>
                            <p:childTnLst>
                              <p:par>
                                <p:cTn id="24" presetID="0" presetClass="path" presetSubtype="0" accel="50000" decel="50000" fill="hold" nodeType="afterEffect">
                                  <p:stCondLst>
                                    <p:cond delay="2000"/>
                                  </p:stCondLst>
                                  <p:childTnLst>
                                    <p:animMotion origin="layout" path="M 2.91667E-6 1.11111E-6 C -0.00651 0.05324 -0.01302 0.10694 -0.0056 0.17176 C 0.00195 0.2368 0.00976 0.34907 0.04531 0.39051 C 0.08099 0.43171 0.14453 0.425 0.2082 0.41829 " pathEditMode="relative" rAng="0" ptsTypes="AAAA">
                                      <p:cBhvr>
                                        <p:cTn id="25" dur="2000" fill="hold"/>
                                        <p:tgtEl>
                                          <p:spTgt spid="116765"/>
                                        </p:tgtEl>
                                        <p:attrNameLst>
                                          <p:attrName>ppt_x</p:attrName>
                                          <p:attrName>ppt_y</p:attrName>
                                        </p:attrNameLst>
                                      </p:cBhvr>
                                      <p:rCtr x="9961" y="21157"/>
                                    </p:animMotion>
                                  </p:childTnLst>
                                </p:cTn>
                              </p:par>
                            </p:childTnLst>
                          </p:cTn>
                        </p:par>
                        <p:par>
                          <p:cTn id="26" fill="hold" nodeType="afterGroup">
                            <p:stCondLst>
                              <p:cond delay="7000"/>
                            </p:stCondLst>
                            <p:childTnLst>
                              <p:par>
                                <p:cTn id="27" presetID="55" presetClass="entr" presetSubtype="0" fill="hold" grpId="0" nodeType="afterEffect">
                                  <p:stCondLst>
                                    <p:cond delay="0"/>
                                  </p:stCondLst>
                                  <p:childTnLst>
                                    <p:set>
                                      <p:cBhvr>
                                        <p:cTn id="28" dur="1" fill="hold">
                                          <p:stCondLst>
                                            <p:cond delay="0"/>
                                          </p:stCondLst>
                                        </p:cTn>
                                        <p:tgtEl>
                                          <p:spTgt spid="116763"/>
                                        </p:tgtEl>
                                        <p:attrNameLst>
                                          <p:attrName>style.visibility</p:attrName>
                                        </p:attrNameLst>
                                      </p:cBhvr>
                                      <p:to>
                                        <p:strVal val="visible"/>
                                      </p:to>
                                    </p:set>
                                    <p:anim calcmode="lin" valueType="num">
                                      <p:cBhvr>
                                        <p:cTn id="29" dur="500" fill="hold"/>
                                        <p:tgtEl>
                                          <p:spTgt spid="116763"/>
                                        </p:tgtEl>
                                        <p:attrNameLst>
                                          <p:attrName>ppt_w</p:attrName>
                                        </p:attrNameLst>
                                      </p:cBhvr>
                                      <p:tavLst>
                                        <p:tav tm="0">
                                          <p:val>
                                            <p:strVal val="#ppt_w*0.70"/>
                                          </p:val>
                                        </p:tav>
                                        <p:tav tm="100000">
                                          <p:val>
                                            <p:strVal val="#ppt_w"/>
                                          </p:val>
                                        </p:tav>
                                      </p:tavLst>
                                    </p:anim>
                                    <p:anim calcmode="lin" valueType="num">
                                      <p:cBhvr>
                                        <p:cTn id="30" dur="500" fill="hold"/>
                                        <p:tgtEl>
                                          <p:spTgt spid="116763"/>
                                        </p:tgtEl>
                                        <p:attrNameLst>
                                          <p:attrName>ppt_h</p:attrName>
                                        </p:attrNameLst>
                                      </p:cBhvr>
                                      <p:tavLst>
                                        <p:tav tm="0">
                                          <p:val>
                                            <p:strVal val="#ppt_h"/>
                                          </p:val>
                                        </p:tav>
                                        <p:tav tm="100000">
                                          <p:val>
                                            <p:strVal val="#ppt_h"/>
                                          </p:val>
                                        </p:tav>
                                      </p:tavLst>
                                    </p:anim>
                                    <p:animEffect transition="in" filter="fade">
                                      <p:cBhvr>
                                        <p:cTn id="31" dur="500"/>
                                        <p:tgtEl>
                                          <p:spTgt spid="116763"/>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16773"/>
                                        </p:tgtEl>
                                        <p:attrNameLst>
                                          <p:attrName>style.visibility</p:attrName>
                                        </p:attrNameLst>
                                      </p:cBhvr>
                                      <p:to>
                                        <p:strVal val="visible"/>
                                      </p:to>
                                    </p:set>
                                    <p:anim calcmode="lin" valueType="num">
                                      <p:cBhvr>
                                        <p:cTn id="34" dur="1000" fill="hold"/>
                                        <p:tgtEl>
                                          <p:spTgt spid="116773"/>
                                        </p:tgtEl>
                                        <p:attrNameLst>
                                          <p:attrName>ppt_w</p:attrName>
                                        </p:attrNameLst>
                                      </p:cBhvr>
                                      <p:tavLst>
                                        <p:tav tm="0">
                                          <p:val>
                                            <p:strVal val="#ppt_w*0.70"/>
                                          </p:val>
                                        </p:tav>
                                        <p:tav tm="100000">
                                          <p:val>
                                            <p:strVal val="#ppt_w"/>
                                          </p:val>
                                        </p:tav>
                                      </p:tavLst>
                                    </p:anim>
                                    <p:anim calcmode="lin" valueType="num">
                                      <p:cBhvr>
                                        <p:cTn id="35" dur="1000" fill="hold"/>
                                        <p:tgtEl>
                                          <p:spTgt spid="116773"/>
                                        </p:tgtEl>
                                        <p:attrNameLst>
                                          <p:attrName>ppt_h</p:attrName>
                                        </p:attrNameLst>
                                      </p:cBhvr>
                                      <p:tavLst>
                                        <p:tav tm="0">
                                          <p:val>
                                            <p:strVal val="#ppt_h"/>
                                          </p:val>
                                        </p:tav>
                                        <p:tav tm="100000">
                                          <p:val>
                                            <p:strVal val="#ppt_h"/>
                                          </p:val>
                                        </p:tav>
                                      </p:tavLst>
                                    </p:anim>
                                    <p:animEffect transition="in" filter="fade">
                                      <p:cBhvr>
                                        <p:cTn id="36" dur="1000"/>
                                        <p:tgtEl>
                                          <p:spTgt spid="116773"/>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16772"/>
                                        </p:tgtEl>
                                        <p:attrNameLst>
                                          <p:attrName>style.visibility</p:attrName>
                                        </p:attrNameLst>
                                      </p:cBhvr>
                                      <p:to>
                                        <p:strVal val="visible"/>
                                      </p:to>
                                    </p:set>
                                    <p:anim calcmode="lin" valueType="num">
                                      <p:cBhvr>
                                        <p:cTn id="39" dur="1000" fill="hold"/>
                                        <p:tgtEl>
                                          <p:spTgt spid="116772"/>
                                        </p:tgtEl>
                                        <p:attrNameLst>
                                          <p:attrName>ppt_w</p:attrName>
                                        </p:attrNameLst>
                                      </p:cBhvr>
                                      <p:tavLst>
                                        <p:tav tm="0">
                                          <p:val>
                                            <p:strVal val="#ppt_w*0.70"/>
                                          </p:val>
                                        </p:tav>
                                        <p:tav tm="100000">
                                          <p:val>
                                            <p:strVal val="#ppt_w"/>
                                          </p:val>
                                        </p:tav>
                                      </p:tavLst>
                                    </p:anim>
                                    <p:anim calcmode="lin" valueType="num">
                                      <p:cBhvr>
                                        <p:cTn id="40" dur="1000" fill="hold"/>
                                        <p:tgtEl>
                                          <p:spTgt spid="116772"/>
                                        </p:tgtEl>
                                        <p:attrNameLst>
                                          <p:attrName>ppt_h</p:attrName>
                                        </p:attrNameLst>
                                      </p:cBhvr>
                                      <p:tavLst>
                                        <p:tav tm="0">
                                          <p:val>
                                            <p:strVal val="#ppt_h"/>
                                          </p:val>
                                        </p:tav>
                                        <p:tav tm="100000">
                                          <p:val>
                                            <p:strVal val="#ppt_h"/>
                                          </p:val>
                                        </p:tav>
                                      </p:tavLst>
                                    </p:anim>
                                    <p:animEffect transition="in" filter="fade">
                                      <p:cBhvr>
                                        <p:cTn id="41" dur="1000"/>
                                        <p:tgtEl>
                                          <p:spTgt spid="116772"/>
                                        </p:tgtEl>
                                      </p:cBhvr>
                                    </p:animEffect>
                                  </p:childTnLst>
                                </p:cTn>
                              </p:par>
                            </p:childTnLst>
                          </p:cTn>
                        </p:par>
                        <p:par>
                          <p:cTn id="42" fill="hold" nodeType="afterGroup">
                            <p:stCondLst>
                              <p:cond delay="8000"/>
                            </p:stCondLst>
                            <p:childTnLst>
                              <p:par>
                                <p:cTn id="43" presetID="1" presetClass="exit" presetSubtype="0" fill="hold" grpId="1" nodeType="afterEffect">
                                  <p:stCondLst>
                                    <p:cond delay="0"/>
                                  </p:stCondLst>
                                  <p:childTnLst>
                                    <p:set>
                                      <p:cBhvr>
                                        <p:cTn id="44" dur="1" fill="hold">
                                          <p:stCondLst>
                                            <p:cond delay="0"/>
                                          </p:stCondLst>
                                        </p:cTn>
                                        <p:tgtEl>
                                          <p:spTgt spid="116781"/>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16782"/>
                                        </p:tgtEl>
                                        <p:attrNameLst>
                                          <p:attrName>style.visibility</p:attrName>
                                        </p:attrNameLst>
                                      </p:cBhvr>
                                      <p:to>
                                        <p:strVal val="visible"/>
                                      </p:to>
                                    </p:set>
                                  </p:childTnLst>
                                </p:cTn>
                              </p:par>
                            </p:childTnLst>
                          </p:cTn>
                        </p:par>
                        <p:par>
                          <p:cTn id="47" fill="hold" nodeType="afterGroup">
                            <p:stCondLst>
                              <p:cond delay="8000"/>
                            </p:stCondLst>
                            <p:childTnLst>
                              <p:par>
                                <p:cTn id="48" presetID="1" presetClass="exit" presetSubtype="0" fill="hold" nodeType="afterEffect">
                                  <p:stCondLst>
                                    <p:cond delay="1000"/>
                                  </p:stCondLst>
                                  <p:childTnLst>
                                    <p:set>
                                      <p:cBhvr>
                                        <p:cTn id="49" dur="1" fill="hold">
                                          <p:stCondLst>
                                            <p:cond delay="0"/>
                                          </p:stCondLst>
                                        </p:cTn>
                                        <p:tgtEl>
                                          <p:spTgt spid="116760"/>
                                        </p:tgtEl>
                                        <p:attrNameLst>
                                          <p:attrName>style.visibility</p:attrName>
                                        </p:attrNameLst>
                                      </p:cBhvr>
                                      <p:to>
                                        <p:strVal val="hidden"/>
                                      </p:to>
                                    </p:set>
                                  </p:childTnLst>
                                </p:cTn>
                              </p:par>
                              <p:par>
                                <p:cTn id="50" presetID="1" presetClass="exit" presetSubtype="0" fill="hold" nodeType="withEffect">
                                  <p:stCondLst>
                                    <p:cond delay="1000"/>
                                  </p:stCondLst>
                                  <p:childTnLst>
                                    <p:set>
                                      <p:cBhvr>
                                        <p:cTn id="51" dur="1" fill="hold">
                                          <p:stCondLst>
                                            <p:cond delay="0"/>
                                          </p:stCondLst>
                                        </p:cTn>
                                        <p:tgtEl>
                                          <p:spTgt spid="116759"/>
                                        </p:tgtEl>
                                        <p:attrNameLst>
                                          <p:attrName>style.visibility</p:attrName>
                                        </p:attrNameLst>
                                      </p:cBhvr>
                                      <p:to>
                                        <p:strVal val="hidden"/>
                                      </p:to>
                                    </p:set>
                                  </p:childTnLst>
                                </p:cTn>
                              </p:par>
                              <p:par>
                                <p:cTn id="52" presetID="1" presetClass="exit" presetSubtype="0" fill="hold" nodeType="withEffect">
                                  <p:stCondLst>
                                    <p:cond delay="1000"/>
                                  </p:stCondLst>
                                  <p:childTnLst>
                                    <p:set>
                                      <p:cBhvr>
                                        <p:cTn id="53" dur="1" fill="hold">
                                          <p:stCondLst>
                                            <p:cond delay="0"/>
                                          </p:stCondLst>
                                        </p:cTn>
                                        <p:tgtEl>
                                          <p:spTgt spid="116753"/>
                                        </p:tgtEl>
                                        <p:attrNameLst>
                                          <p:attrName>style.visibility</p:attrName>
                                        </p:attrNameLst>
                                      </p:cBhvr>
                                      <p:to>
                                        <p:strVal val="hidden"/>
                                      </p:to>
                                    </p:set>
                                  </p:childTnLst>
                                </p:cTn>
                              </p:par>
                              <p:par>
                                <p:cTn id="54" presetID="1" presetClass="exit" presetSubtype="0" fill="hold" nodeType="withEffect">
                                  <p:stCondLst>
                                    <p:cond delay="1000"/>
                                  </p:stCondLst>
                                  <p:childTnLst>
                                    <p:set>
                                      <p:cBhvr>
                                        <p:cTn id="55" dur="1" fill="hold">
                                          <p:stCondLst>
                                            <p:cond delay="0"/>
                                          </p:stCondLst>
                                        </p:cTn>
                                        <p:tgtEl>
                                          <p:spTgt spid="116756"/>
                                        </p:tgtEl>
                                        <p:attrNameLst>
                                          <p:attrName>style.visibility</p:attrName>
                                        </p:attrNameLst>
                                      </p:cBhvr>
                                      <p:to>
                                        <p:strVal val="hidden"/>
                                      </p:to>
                                    </p:set>
                                  </p:childTnLst>
                                </p:cTn>
                              </p:par>
                              <p:par>
                                <p:cTn id="56" presetID="1" presetClass="exit" presetSubtype="0" fill="hold" nodeType="withEffect">
                                  <p:stCondLst>
                                    <p:cond delay="1000"/>
                                  </p:stCondLst>
                                  <p:childTnLst>
                                    <p:set>
                                      <p:cBhvr>
                                        <p:cTn id="57" dur="1" fill="hold">
                                          <p:stCondLst>
                                            <p:cond delay="0"/>
                                          </p:stCondLst>
                                        </p:cTn>
                                        <p:tgtEl>
                                          <p:spTgt spid="116747"/>
                                        </p:tgtEl>
                                        <p:attrNameLst>
                                          <p:attrName>style.visibility</p:attrName>
                                        </p:attrNameLst>
                                      </p:cBhvr>
                                      <p:to>
                                        <p:strVal val="hidden"/>
                                      </p:to>
                                    </p:set>
                                  </p:childTnLst>
                                </p:cTn>
                              </p:par>
                              <p:par>
                                <p:cTn id="58" presetID="1" presetClass="exit" presetSubtype="0" fill="hold" nodeType="withEffect">
                                  <p:stCondLst>
                                    <p:cond delay="1000"/>
                                  </p:stCondLst>
                                  <p:childTnLst>
                                    <p:set>
                                      <p:cBhvr>
                                        <p:cTn id="59" dur="1" fill="hold">
                                          <p:stCondLst>
                                            <p:cond delay="0"/>
                                          </p:stCondLst>
                                        </p:cTn>
                                        <p:tgtEl>
                                          <p:spTgt spid="116744"/>
                                        </p:tgtEl>
                                        <p:attrNameLst>
                                          <p:attrName>style.visibility</p:attrName>
                                        </p:attrNameLst>
                                      </p:cBhvr>
                                      <p:to>
                                        <p:strVal val="hidden"/>
                                      </p:to>
                                    </p:set>
                                  </p:childTnLst>
                                </p:cTn>
                              </p:par>
                              <p:par>
                                <p:cTn id="60" presetID="1" presetClass="exit" presetSubtype="0" fill="hold" nodeType="withEffect">
                                  <p:stCondLst>
                                    <p:cond delay="1000"/>
                                  </p:stCondLst>
                                  <p:childTnLst>
                                    <p:set>
                                      <p:cBhvr>
                                        <p:cTn id="61" dur="1" fill="hold">
                                          <p:stCondLst>
                                            <p:cond delay="0"/>
                                          </p:stCondLst>
                                        </p:cTn>
                                        <p:tgtEl>
                                          <p:spTgt spid="116750"/>
                                        </p:tgtEl>
                                        <p:attrNameLst>
                                          <p:attrName>style.visibility</p:attrName>
                                        </p:attrNameLst>
                                      </p:cBhvr>
                                      <p:to>
                                        <p:strVal val="hidden"/>
                                      </p:to>
                                    </p:set>
                                  </p:childTnLst>
                                </p:cTn>
                              </p:par>
                              <p:par>
                                <p:cTn id="62" presetID="1" presetClass="exit" presetSubtype="0" fill="hold" grpId="0" nodeType="withEffect">
                                  <p:stCondLst>
                                    <p:cond delay="1000"/>
                                  </p:stCondLst>
                                  <p:childTnLst>
                                    <p:set>
                                      <p:cBhvr>
                                        <p:cTn id="63" dur="1" fill="hold">
                                          <p:stCondLst>
                                            <p:cond delay="0"/>
                                          </p:stCondLst>
                                        </p:cTn>
                                        <p:tgtEl>
                                          <p:spTgt spid="116743"/>
                                        </p:tgtEl>
                                        <p:attrNameLst>
                                          <p:attrName>style.visibility</p:attrName>
                                        </p:attrNameLst>
                                      </p:cBhvr>
                                      <p:to>
                                        <p:strVal val="hidden"/>
                                      </p:to>
                                    </p:set>
                                  </p:childTnLst>
                                </p:cTn>
                              </p:par>
                            </p:childTnLst>
                          </p:cTn>
                        </p:par>
                        <p:par>
                          <p:cTn id="64" fill="hold" nodeType="afterGroup">
                            <p:stCondLst>
                              <p:cond delay="9000"/>
                            </p:stCondLst>
                            <p:childTnLst>
                              <p:par>
                                <p:cTn id="65" presetID="0" presetClass="path" presetSubtype="0" accel="50000" decel="50000" fill="hold" nodeType="afterEffect">
                                  <p:stCondLst>
                                    <p:cond delay="0"/>
                                  </p:stCondLst>
                                  <p:childTnLst>
                                    <p:animMotion origin="layout" path="M 3.75E-6 4.81481E-6 C -0.01237 0.01273 -0.05339 0.05324 -0.07305 0.08148 C -0.09297 0.10949 -0.10404 0.14189 -0.11823 0.16712 C -0.13243 0.19259 -0.15078 0.22037 -0.15886 0.23425 " pathEditMode="relative" rAng="0" ptsTypes="AAAA">
                                      <p:cBhvr>
                                        <p:cTn id="66" dur="2000" fill="hold"/>
                                        <p:tgtEl>
                                          <p:spTgt spid="116742"/>
                                        </p:tgtEl>
                                        <p:attrNameLst>
                                          <p:attrName>ppt_x</p:attrName>
                                          <p:attrName>ppt_y</p:attrName>
                                        </p:attrNameLst>
                                      </p:cBhvr>
                                      <p:rCtr x="-7943" y="11713"/>
                                    </p:animMotion>
                                  </p:childTnLst>
                                </p:cTn>
                              </p:par>
                            </p:childTnLst>
                          </p:cTn>
                        </p:par>
                        <p:par>
                          <p:cTn id="67" fill="hold" nodeType="afterGroup">
                            <p:stCondLst>
                              <p:cond delay="11000"/>
                            </p:stCondLst>
                            <p:childTnLst>
                              <p:par>
                                <p:cTn id="68" presetID="55" presetClass="entr" presetSubtype="0" fill="hold" grpId="0" nodeType="afterEffect">
                                  <p:stCondLst>
                                    <p:cond delay="0"/>
                                  </p:stCondLst>
                                  <p:childTnLst>
                                    <p:set>
                                      <p:cBhvr>
                                        <p:cTn id="69" dur="1" fill="hold">
                                          <p:stCondLst>
                                            <p:cond delay="0"/>
                                          </p:stCondLst>
                                        </p:cTn>
                                        <p:tgtEl>
                                          <p:spTgt spid="116768"/>
                                        </p:tgtEl>
                                        <p:attrNameLst>
                                          <p:attrName>style.visibility</p:attrName>
                                        </p:attrNameLst>
                                      </p:cBhvr>
                                      <p:to>
                                        <p:strVal val="visible"/>
                                      </p:to>
                                    </p:set>
                                    <p:anim calcmode="lin" valueType="num">
                                      <p:cBhvr>
                                        <p:cTn id="70" dur="1000" fill="hold"/>
                                        <p:tgtEl>
                                          <p:spTgt spid="116768"/>
                                        </p:tgtEl>
                                        <p:attrNameLst>
                                          <p:attrName>ppt_w</p:attrName>
                                        </p:attrNameLst>
                                      </p:cBhvr>
                                      <p:tavLst>
                                        <p:tav tm="0">
                                          <p:val>
                                            <p:strVal val="#ppt_w*0.70"/>
                                          </p:val>
                                        </p:tav>
                                        <p:tav tm="100000">
                                          <p:val>
                                            <p:strVal val="#ppt_w"/>
                                          </p:val>
                                        </p:tav>
                                      </p:tavLst>
                                    </p:anim>
                                    <p:anim calcmode="lin" valueType="num">
                                      <p:cBhvr>
                                        <p:cTn id="71" dur="1000" fill="hold"/>
                                        <p:tgtEl>
                                          <p:spTgt spid="116768"/>
                                        </p:tgtEl>
                                        <p:attrNameLst>
                                          <p:attrName>ppt_h</p:attrName>
                                        </p:attrNameLst>
                                      </p:cBhvr>
                                      <p:tavLst>
                                        <p:tav tm="0">
                                          <p:val>
                                            <p:strVal val="#ppt_h"/>
                                          </p:val>
                                        </p:tav>
                                        <p:tav tm="100000">
                                          <p:val>
                                            <p:strVal val="#ppt_h"/>
                                          </p:val>
                                        </p:tav>
                                      </p:tavLst>
                                    </p:anim>
                                    <p:animEffect transition="in" filter="fade">
                                      <p:cBhvr>
                                        <p:cTn id="72" dur="1000"/>
                                        <p:tgtEl>
                                          <p:spTgt spid="116768"/>
                                        </p:tgtEl>
                                      </p:cBhvr>
                                    </p:animEffect>
                                  </p:childTnLst>
                                </p:cTn>
                              </p:par>
                            </p:childTnLst>
                          </p:cTn>
                        </p:par>
                        <p:par>
                          <p:cTn id="73" fill="hold" nodeType="afterGroup">
                            <p:stCondLst>
                              <p:cond delay="12000"/>
                            </p:stCondLst>
                            <p:childTnLst>
                              <p:par>
                                <p:cTn id="74" presetID="2" presetClass="exit" presetSubtype="2" fill="hold" nodeType="afterEffect">
                                  <p:stCondLst>
                                    <p:cond delay="1000"/>
                                  </p:stCondLst>
                                  <p:childTnLst>
                                    <p:anim calcmode="lin" valueType="num">
                                      <p:cBhvr additive="base">
                                        <p:cTn id="75" dur="500"/>
                                        <p:tgtEl>
                                          <p:spTgt spid="116742"/>
                                        </p:tgtEl>
                                        <p:attrNameLst>
                                          <p:attrName>ppt_x</p:attrName>
                                        </p:attrNameLst>
                                      </p:cBhvr>
                                      <p:tavLst>
                                        <p:tav tm="0">
                                          <p:val>
                                            <p:strVal val="ppt_x"/>
                                          </p:val>
                                        </p:tav>
                                        <p:tav tm="100000">
                                          <p:val>
                                            <p:strVal val="1+ppt_w/2"/>
                                          </p:val>
                                        </p:tav>
                                      </p:tavLst>
                                    </p:anim>
                                    <p:anim calcmode="lin" valueType="num">
                                      <p:cBhvr additive="base">
                                        <p:cTn id="76" dur="500"/>
                                        <p:tgtEl>
                                          <p:spTgt spid="116742"/>
                                        </p:tgtEl>
                                        <p:attrNameLst>
                                          <p:attrName>ppt_y</p:attrName>
                                        </p:attrNameLst>
                                      </p:cBhvr>
                                      <p:tavLst>
                                        <p:tav tm="0">
                                          <p:val>
                                            <p:strVal val="ppt_y"/>
                                          </p:val>
                                        </p:tav>
                                        <p:tav tm="100000">
                                          <p:val>
                                            <p:strVal val="ppt_y"/>
                                          </p:val>
                                        </p:tav>
                                      </p:tavLst>
                                    </p:anim>
                                    <p:set>
                                      <p:cBhvr>
                                        <p:cTn id="77" dur="1" fill="hold">
                                          <p:stCondLst>
                                            <p:cond delay="499"/>
                                          </p:stCondLst>
                                        </p:cTn>
                                        <p:tgtEl>
                                          <p:spTgt spid="116742"/>
                                        </p:tgtEl>
                                        <p:attrNameLst>
                                          <p:attrName>style.visibility</p:attrName>
                                        </p:attrNameLst>
                                      </p:cBhvr>
                                      <p:to>
                                        <p:strVal val="hidden"/>
                                      </p:to>
                                    </p:set>
                                  </p:childTnLst>
                                </p:cTn>
                              </p:par>
                              <p:par>
                                <p:cTn id="78" presetID="2" presetClass="exit" presetSubtype="8" fill="hold" nodeType="withEffect">
                                  <p:stCondLst>
                                    <p:cond delay="1000"/>
                                  </p:stCondLst>
                                  <p:childTnLst>
                                    <p:anim calcmode="lin" valueType="num">
                                      <p:cBhvr additive="base">
                                        <p:cTn id="79" dur="500"/>
                                        <p:tgtEl>
                                          <p:spTgt spid="116765"/>
                                        </p:tgtEl>
                                        <p:attrNameLst>
                                          <p:attrName>ppt_x</p:attrName>
                                        </p:attrNameLst>
                                      </p:cBhvr>
                                      <p:tavLst>
                                        <p:tav tm="0">
                                          <p:val>
                                            <p:strVal val="ppt_x"/>
                                          </p:val>
                                        </p:tav>
                                        <p:tav tm="100000">
                                          <p:val>
                                            <p:strVal val="0-ppt_w/2"/>
                                          </p:val>
                                        </p:tav>
                                      </p:tavLst>
                                    </p:anim>
                                    <p:anim calcmode="lin" valueType="num">
                                      <p:cBhvr additive="base">
                                        <p:cTn id="80" dur="500"/>
                                        <p:tgtEl>
                                          <p:spTgt spid="116765"/>
                                        </p:tgtEl>
                                        <p:attrNameLst>
                                          <p:attrName>ppt_y</p:attrName>
                                        </p:attrNameLst>
                                      </p:cBhvr>
                                      <p:tavLst>
                                        <p:tav tm="0">
                                          <p:val>
                                            <p:strVal val="ppt_y"/>
                                          </p:val>
                                        </p:tav>
                                        <p:tav tm="100000">
                                          <p:val>
                                            <p:strVal val="ppt_y"/>
                                          </p:val>
                                        </p:tav>
                                      </p:tavLst>
                                    </p:anim>
                                    <p:set>
                                      <p:cBhvr>
                                        <p:cTn id="81" dur="1" fill="hold">
                                          <p:stCondLst>
                                            <p:cond delay="499"/>
                                          </p:stCondLst>
                                        </p:cTn>
                                        <p:tgtEl>
                                          <p:spTgt spid="116765"/>
                                        </p:tgtEl>
                                        <p:attrNameLst>
                                          <p:attrName>style.visibility</p:attrName>
                                        </p:attrNameLst>
                                      </p:cBhvr>
                                      <p:to>
                                        <p:strVal val="hidden"/>
                                      </p:to>
                                    </p:set>
                                  </p:childTnLst>
                                </p:cTn>
                              </p:par>
                            </p:childTnLst>
                          </p:cTn>
                        </p:par>
                        <p:par>
                          <p:cTn id="82" fill="hold" nodeType="afterGroup">
                            <p:stCondLst>
                              <p:cond delay="13500"/>
                            </p:stCondLst>
                            <p:childTnLst>
                              <p:par>
                                <p:cTn id="83" presetID="9" presetClass="exit" presetSubtype="0" fill="hold" grpId="1" nodeType="afterEffect">
                                  <p:stCondLst>
                                    <p:cond delay="1500"/>
                                  </p:stCondLst>
                                  <p:childTnLst>
                                    <p:animEffect transition="out" filter="dissolve">
                                      <p:cBhvr>
                                        <p:cTn id="84" dur="500"/>
                                        <p:tgtEl>
                                          <p:spTgt spid="116763"/>
                                        </p:tgtEl>
                                      </p:cBhvr>
                                    </p:animEffect>
                                    <p:set>
                                      <p:cBhvr>
                                        <p:cTn id="85" dur="1" fill="hold">
                                          <p:stCondLst>
                                            <p:cond delay="499"/>
                                          </p:stCondLst>
                                        </p:cTn>
                                        <p:tgtEl>
                                          <p:spTgt spid="116763"/>
                                        </p:tgtEl>
                                        <p:attrNameLst>
                                          <p:attrName>style.visibility</p:attrName>
                                        </p:attrNameLst>
                                      </p:cBhvr>
                                      <p:to>
                                        <p:strVal val="hidden"/>
                                      </p:to>
                                    </p:set>
                                  </p:childTnLst>
                                </p:cTn>
                              </p:par>
                              <p:par>
                                <p:cTn id="86" presetID="9" presetClass="exit" presetSubtype="0" fill="hold" grpId="1" nodeType="withEffect">
                                  <p:stCondLst>
                                    <p:cond delay="1500"/>
                                  </p:stCondLst>
                                  <p:childTnLst>
                                    <p:animEffect transition="out" filter="dissolve">
                                      <p:cBhvr>
                                        <p:cTn id="87" dur="500"/>
                                        <p:tgtEl>
                                          <p:spTgt spid="116773"/>
                                        </p:tgtEl>
                                      </p:cBhvr>
                                    </p:animEffect>
                                    <p:set>
                                      <p:cBhvr>
                                        <p:cTn id="88" dur="1" fill="hold">
                                          <p:stCondLst>
                                            <p:cond delay="499"/>
                                          </p:stCondLst>
                                        </p:cTn>
                                        <p:tgtEl>
                                          <p:spTgt spid="116773"/>
                                        </p:tgtEl>
                                        <p:attrNameLst>
                                          <p:attrName>style.visibility</p:attrName>
                                        </p:attrNameLst>
                                      </p:cBhvr>
                                      <p:to>
                                        <p:strVal val="hidden"/>
                                      </p:to>
                                    </p:set>
                                  </p:childTnLst>
                                </p:cTn>
                              </p:par>
                              <p:par>
                                <p:cTn id="89" presetID="9" presetClass="exit" presetSubtype="0" fill="hold" grpId="1" nodeType="withEffect">
                                  <p:stCondLst>
                                    <p:cond delay="1500"/>
                                  </p:stCondLst>
                                  <p:childTnLst>
                                    <p:animEffect transition="out" filter="dissolve">
                                      <p:cBhvr>
                                        <p:cTn id="90" dur="500"/>
                                        <p:tgtEl>
                                          <p:spTgt spid="116772"/>
                                        </p:tgtEl>
                                      </p:cBhvr>
                                    </p:animEffect>
                                    <p:set>
                                      <p:cBhvr>
                                        <p:cTn id="91" dur="1" fill="hold">
                                          <p:stCondLst>
                                            <p:cond delay="499"/>
                                          </p:stCondLst>
                                        </p:cTn>
                                        <p:tgtEl>
                                          <p:spTgt spid="116772"/>
                                        </p:tgtEl>
                                        <p:attrNameLst>
                                          <p:attrName>style.visibility</p:attrName>
                                        </p:attrNameLst>
                                      </p:cBhvr>
                                      <p:to>
                                        <p:strVal val="hidden"/>
                                      </p:to>
                                    </p:set>
                                  </p:childTnLst>
                                </p:cTn>
                              </p:par>
                              <p:par>
                                <p:cTn id="92" presetID="9" presetClass="exit" presetSubtype="0" fill="hold" grpId="1" nodeType="withEffect">
                                  <p:stCondLst>
                                    <p:cond delay="1500"/>
                                  </p:stCondLst>
                                  <p:childTnLst>
                                    <p:animEffect transition="out" filter="dissolve">
                                      <p:cBhvr>
                                        <p:cTn id="93" dur="500"/>
                                        <p:tgtEl>
                                          <p:spTgt spid="116768"/>
                                        </p:tgtEl>
                                      </p:cBhvr>
                                    </p:animEffect>
                                    <p:set>
                                      <p:cBhvr>
                                        <p:cTn id="94" dur="1" fill="hold">
                                          <p:stCondLst>
                                            <p:cond delay="499"/>
                                          </p:stCondLst>
                                        </p:cTn>
                                        <p:tgtEl>
                                          <p:spTgt spid="116768"/>
                                        </p:tgtEl>
                                        <p:attrNameLst>
                                          <p:attrName>style.visibility</p:attrName>
                                        </p:attrNameLst>
                                      </p:cBhvr>
                                      <p:to>
                                        <p:strVal val="hidden"/>
                                      </p:to>
                                    </p:set>
                                  </p:childTnLst>
                                </p:cTn>
                              </p:par>
                              <p:par>
                                <p:cTn id="95" presetID="9" presetClass="entr" presetSubtype="0" fill="hold" grpId="0" nodeType="withEffect">
                                  <p:stCondLst>
                                    <p:cond delay="1500"/>
                                  </p:stCondLst>
                                  <p:childTnLst>
                                    <p:set>
                                      <p:cBhvr>
                                        <p:cTn id="96" dur="1" fill="hold">
                                          <p:stCondLst>
                                            <p:cond delay="0"/>
                                          </p:stCondLst>
                                        </p:cTn>
                                        <p:tgtEl>
                                          <p:spTgt spid="116767"/>
                                        </p:tgtEl>
                                        <p:attrNameLst>
                                          <p:attrName>style.visibility</p:attrName>
                                        </p:attrNameLst>
                                      </p:cBhvr>
                                      <p:to>
                                        <p:strVal val="visible"/>
                                      </p:to>
                                    </p:set>
                                    <p:animEffect transition="in" filter="dissolve">
                                      <p:cBhvr>
                                        <p:cTn id="97" dur="500"/>
                                        <p:tgtEl>
                                          <p:spTgt spid="116767"/>
                                        </p:tgtEl>
                                      </p:cBhvr>
                                    </p:animEffect>
                                  </p:childTnLst>
                                </p:cTn>
                              </p:par>
                              <p:par>
                                <p:cTn id="98" presetID="9" presetClass="entr" presetSubtype="0" fill="hold" grpId="0" nodeType="withEffect">
                                  <p:stCondLst>
                                    <p:cond delay="1500"/>
                                  </p:stCondLst>
                                  <p:childTnLst>
                                    <p:set>
                                      <p:cBhvr>
                                        <p:cTn id="99" dur="1" fill="hold">
                                          <p:stCondLst>
                                            <p:cond delay="0"/>
                                          </p:stCondLst>
                                        </p:cTn>
                                        <p:tgtEl>
                                          <p:spTgt spid="116770"/>
                                        </p:tgtEl>
                                        <p:attrNameLst>
                                          <p:attrName>style.visibility</p:attrName>
                                        </p:attrNameLst>
                                      </p:cBhvr>
                                      <p:to>
                                        <p:strVal val="visible"/>
                                      </p:to>
                                    </p:set>
                                    <p:animEffect transition="in" filter="dissolve">
                                      <p:cBhvr>
                                        <p:cTn id="100" dur="500"/>
                                        <p:tgtEl>
                                          <p:spTgt spid="116770"/>
                                        </p:tgtEl>
                                      </p:cBhvr>
                                    </p:animEffect>
                                  </p:childTnLst>
                                </p:cTn>
                              </p:par>
                              <p:par>
                                <p:cTn id="101" presetID="9" presetClass="entr" presetSubtype="0" fill="hold" grpId="0" nodeType="withEffect">
                                  <p:stCondLst>
                                    <p:cond delay="1500"/>
                                  </p:stCondLst>
                                  <p:childTnLst>
                                    <p:set>
                                      <p:cBhvr>
                                        <p:cTn id="102" dur="1" fill="hold">
                                          <p:stCondLst>
                                            <p:cond delay="0"/>
                                          </p:stCondLst>
                                        </p:cTn>
                                        <p:tgtEl>
                                          <p:spTgt spid="116771"/>
                                        </p:tgtEl>
                                        <p:attrNameLst>
                                          <p:attrName>style.visibility</p:attrName>
                                        </p:attrNameLst>
                                      </p:cBhvr>
                                      <p:to>
                                        <p:strVal val="visible"/>
                                      </p:to>
                                    </p:set>
                                    <p:animEffect transition="in" filter="dissolve">
                                      <p:cBhvr>
                                        <p:cTn id="103" dur="500"/>
                                        <p:tgtEl>
                                          <p:spTgt spid="116771"/>
                                        </p:tgtEl>
                                      </p:cBhvr>
                                    </p:animEffect>
                                  </p:childTnLst>
                                </p:cTn>
                              </p:par>
                            </p:childTnLst>
                          </p:cTn>
                        </p:par>
                        <p:par>
                          <p:cTn id="104" fill="hold" nodeType="afterGroup">
                            <p:stCondLst>
                              <p:cond delay="15500"/>
                            </p:stCondLst>
                            <p:childTnLst>
                              <p:par>
                                <p:cTn id="105" presetID="1" presetClass="exit" presetSubtype="0" fill="hold" grpId="1" nodeType="afterEffect">
                                  <p:stCondLst>
                                    <p:cond delay="0"/>
                                  </p:stCondLst>
                                  <p:childTnLst>
                                    <p:set>
                                      <p:cBhvr>
                                        <p:cTn id="106" dur="1" fill="hold">
                                          <p:stCondLst>
                                            <p:cond delay="0"/>
                                          </p:stCondLst>
                                        </p:cTn>
                                        <p:tgtEl>
                                          <p:spTgt spid="116782"/>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116783"/>
                                        </p:tgtEl>
                                        <p:attrNameLst>
                                          <p:attrName>style.visibility</p:attrName>
                                        </p:attrNameLst>
                                      </p:cBhvr>
                                      <p:to>
                                        <p:strVal val="visible"/>
                                      </p:to>
                                    </p:set>
                                  </p:childTnLst>
                                </p:cTn>
                              </p:par>
                            </p:childTnLst>
                          </p:cTn>
                        </p:par>
                        <p:par>
                          <p:cTn id="109" fill="hold" nodeType="afterGroup">
                            <p:stCondLst>
                              <p:cond delay="15500"/>
                            </p:stCondLst>
                            <p:childTnLst>
                              <p:par>
                                <p:cTn id="110" presetID="2" presetClass="entr" presetSubtype="2" fill="hold" nodeType="afterEffect">
                                  <p:stCondLst>
                                    <p:cond delay="1000"/>
                                  </p:stCondLst>
                                  <p:childTnLst>
                                    <p:set>
                                      <p:cBhvr>
                                        <p:cTn id="111" dur="1" fill="hold">
                                          <p:stCondLst>
                                            <p:cond delay="0"/>
                                          </p:stCondLst>
                                        </p:cTn>
                                        <p:tgtEl>
                                          <p:spTgt spid="116769"/>
                                        </p:tgtEl>
                                        <p:attrNameLst>
                                          <p:attrName>style.visibility</p:attrName>
                                        </p:attrNameLst>
                                      </p:cBhvr>
                                      <p:to>
                                        <p:strVal val="visible"/>
                                      </p:to>
                                    </p:set>
                                    <p:anim calcmode="lin" valueType="num">
                                      <p:cBhvr additive="base">
                                        <p:cTn id="112" dur="2000" fill="hold"/>
                                        <p:tgtEl>
                                          <p:spTgt spid="116769"/>
                                        </p:tgtEl>
                                        <p:attrNameLst>
                                          <p:attrName>ppt_x</p:attrName>
                                        </p:attrNameLst>
                                      </p:cBhvr>
                                      <p:tavLst>
                                        <p:tav tm="0">
                                          <p:val>
                                            <p:strVal val="1+#ppt_w/2"/>
                                          </p:val>
                                        </p:tav>
                                        <p:tav tm="100000">
                                          <p:val>
                                            <p:strVal val="#ppt_x"/>
                                          </p:val>
                                        </p:tav>
                                      </p:tavLst>
                                    </p:anim>
                                    <p:anim calcmode="lin" valueType="num">
                                      <p:cBhvr additive="base">
                                        <p:cTn id="113" dur="2000" fill="hold"/>
                                        <p:tgtEl>
                                          <p:spTgt spid="116769"/>
                                        </p:tgtEl>
                                        <p:attrNameLst>
                                          <p:attrName>ppt_y</p:attrName>
                                        </p:attrNameLst>
                                      </p:cBhvr>
                                      <p:tavLst>
                                        <p:tav tm="0">
                                          <p:val>
                                            <p:strVal val="#ppt_y"/>
                                          </p:val>
                                        </p:tav>
                                        <p:tav tm="100000">
                                          <p:val>
                                            <p:strVal val="#ppt_y"/>
                                          </p:val>
                                        </p:tav>
                                      </p:tavLst>
                                    </p:anim>
                                  </p:childTnLst>
                                </p:cTn>
                              </p:par>
                            </p:childTnLst>
                          </p:cTn>
                        </p:par>
                        <p:par>
                          <p:cTn id="114" fill="hold" nodeType="afterGroup">
                            <p:stCondLst>
                              <p:cond delay="18500"/>
                            </p:stCondLst>
                            <p:childTnLst>
                              <p:par>
                                <p:cTn id="115" presetID="55" presetClass="exit" presetSubtype="0" fill="hold" grpId="1" nodeType="afterEffect">
                                  <p:stCondLst>
                                    <p:cond delay="0"/>
                                  </p:stCondLst>
                                  <p:childTnLst>
                                    <p:anim calcmode="lin" valueType="num">
                                      <p:cBhvr>
                                        <p:cTn id="116" dur="1000"/>
                                        <p:tgtEl>
                                          <p:spTgt spid="116771"/>
                                        </p:tgtEl>
                                        <p:attrNameLst>
                                          <p:attrName>ppt_w</p:attrName>
                                        </p:attrNameLst>
                                      </p:cBhvr>
                                      <p:tavLst>
                                        <p:tav tm="0">
                                          <p:val>
                                            <p:strVal val="ppt_w"/>
                                          </p:val>
                                        </p:tav>
                                        <p:tav tm="100000">
                                          <p:val>
                                            <p:strVal val="ppt_w*0.70"/>
                                          </p:val>
                                        </p:tav>
                                      </p:tavLst>
                                    </p:anim>
                                    <p:anim calcmode="lin" valueType="num">
                                      <p:cBhvr>
                                        <p:cTn id="117" dur="1000"/>
                                        <p:tgtEl>
                                          <p:spTgt spid="116771"/>
                                        </p:tgtEl>
                                        <p:attrNameLst>
                                          <p:attrName>ppt_h</p:attrName>
                                        </p:attrNameLst>
                                      </p:cBhvr>
                                      <p:tavLst>
                                        <p:tav tm="0">
                                          <p:val>
                                            <p:strVal val="ppt_h"/>
                                          </p:val>
                                        </p:tav>
                                        <p:tav tm="100000">
                                          <p:val>
                                            <p:strVal val="ppt_h"/>
                                          </p:val>
                                        </p:tav>
                                      </p:tavLst>
                                    </p:anim>
                                    <p:animEffect transition="out" filter="fade">
                                      <p:cBhvr>
                                        <p:cTn id="118" dur="1000"/>
                                        <p:tgtEl>
                                          <p:spTgt spid="116771"/>
                                        </p:tgtEl>
                                      </p:cBhvr>
                                    </p:animEffect>
                                    <p:set>
                                      <p:cBhvr>
                                        <p:cTn id="119" dur="1" fill="hold">
                                          <p:stCondLst>
                                            <p:cond delay="999"/>
                                          </p:stCondLst>
                                        </p:cTn>
                                        <p:tgtEl>
                                          <p:spTgt spid="116771"/>
                                        </p:tgtEl>
                                        <p:attrNameLst>
                                          <p:attrName>style.visibility</p:attrName>
                                        </p:attrNameLst>
                                      </p:cBhvr>
                                      <p:to>
                                        <p:strVal val="hidden"/>
                                      </p:to>
                                    </p:set>
                                  </p:childTnLst>
                                </p:cTn>
                              </p:par>
                              <p:par>
                                <p:cTn id="120" presetID="55" presetClass="exit" presetSubtype="0" fill="hold" grpId="1" nodeType="withEffect">
                                  <p:stCondLst>
                                    <p:cond delay="0"/>
                                  </p:stCondLst>
                                  <p:childTnLst>
                                    <p:anim calcmode="lin" valueType="num">
                                      <p:cBhvr>
                                        <p:cTn id="121" dur="1000"/>
                                        <p:tgtEl>
                                          <p:spTgt spid="116767"/>
                                        </p:tgtEl>
                                        <p:attrNameLst>
                                          <p:attrName>ppt_w</p:attrName>
                                        </p:attrNameLst>
                                      </p:cBhvr>
                                      <p:tavLst>
                                        <p:tav tm="0">
                                          <p:val>
                                            <p:strVal val="ppt_w"/>
                                          </p:val>
                                        </p:tav>
                                        <p:tav tm="100000">
                                          <p:val>
                                            <p:strVal val="ppt_w*0.70"/>
                                          </p:val>
                                        </p:tav>
                                      </p:tavLst>
                                    </p:anim>
                                    <p:anim calcmode="lin" valueType="num">
                                      <p:cBhvr>
                                        <p:cTn id="122" dur="1000"/>
                                        <p:tgtEl>
                                          <p:spTgt spid="116767"/>
                                        </p:tgtEl>
                                        <p:attrNameLst>
                                          <p:attrName>ppt_h</p:attrName>
                                        </p:attrNameLst>
                                      </p:cBhvr>
                                      <p:tavLst>
                                        <p:tav tm="0">
                                          <p:val>
                                            <p:strVal val="ppt_h"/>
                                          </p:val>
                                        </p:tav>
                                        <p:tav tm="100000">
                                          <p:val>
                                            <p:strVal val="ppt_h"/>
                                          </p:val>
                                        </p:tav>
                                      </p:tavLst>
                                    </p:anim>
                                    <p:animEffect transition="out" filter="fade">
                                      <p:cBhvr>
                                        <p:cTn id="123" dur="1000"/>
                                        <p:tgtEl>
                                          <p:spTgt spid="116767"/>
                                        </p:tgtEl>
                                      </p:cBhvr>
                                    </p:animEffect>
                                    <p:set>
                                      <p:cBhvr>
                                        <p:cTn id="124" dur="1" fill="hold">
                                          <p:stCondLst>
                                            <p:cond delay="999"/>
                                          </p:stCondLst>
                                        </p:cTn>
                                        <p:tgtEl>
                                          <p:spTgt spid="116767"/>
                                        </p:tgtEl>
                                        <p:attrNameLst>
                                          <p:attrName>style.visibility</p:attrName>
                                        </p:attrNameLst>
                                      </p:cBhvr>
                                      <p:to>
                                        <p:strVal val="hidden"/>
                                      </p:to>
                                    </p:set>
                                  </p:childTnLst>
                                </p:cTn>
                              </p:par>
                              <p:par>
                                <p:cTn id="125" presetID="55" presetClass="exit" presetSubtype="0" fill="hold" grpId="1" nodeType="withEffect">
                                  <p:stCondLst>
                                    <p:cond delay="0"/>
                                  </p:stCondLst>
                                  <p:childTnLst>
                                    <p:anim calcmode="lin" valueType="num">
                                      <p:cBhvr>
                                        <p:cTn id="126" dur="1000"/>
                                        <p:tgtEl>
                                          <p:spTgt spid="116770"/>
                                        </p:tgtEl>
                                        <p:attrNameLst>
                                          <p:attrName>ppt_w</p:attrName>
                                        </p:attrNameLst>
                                      </p:cBhvr>
                                      <p:tavLst>
                                        <p:tav tm="0">
                                          <p:val>
                                            <p:strVal val="ppt_w"/>
                                          </p:val>
                                        </p:tav>
                                        <p:tav tm="100000">
                                          <p:val>
                                            <p:strVal val="ppt_w*0.70"/>
                                          </p:val>
                                        </p:tav>
                                      </p:tavLst>
                                    </p:anim>
                                    <p:anim calcmode="lin" valueType="num">
                                      <p:cBhvr>
                                        <p:cTn id="127" dur="1000"/>
                                        <p:tgtEl>
                                          <p:spTgt spid="116770"/>
                                        </p:tgtEl>
                                        <p:attrNameLst>
                                          <p:attrName>ppt_h</p:attrName>
                                        </p:attrNameLst>
                                      </p:cBhvr>
                                      <p:tavLst>
                                        <p:tav tm="0">
                                          <p:val>
                                            <p:strVal val="ppt_h"/>
                                          </p:val>
                                        </p:tav>
                                        <p:tav tm="100000">
                                          <p:val>
                                            <p:strVal val="ppt_h"/>
                                          </p:val>
                                        </p:tav>
                                      </p:tavLst>
                                    </p:anim>
                                    <p:animEffect transition="out" filter="fade">
                                      <p:cBhvr>
                                        <p:cTn id="128" dur="1000"/>
                                        <p:tgtEl>
                                          <p:spTgt spid="116770"/>
                                        </p:tgtEl>
                                      </p:cBhvr>
                                    </p:animEffect>
                                    <p:set>
                                      <p:cBhvr>
                                        <p:cTn id="129" dur="1" fill="hold">
                                          <p:stCondLst>
                                            <p:cond delay="999"/>
                                          </p:stCondLst>
                                        </p:cTn>
                                        <p:tgtEl>
                                          <p:spTgt spid="116770"/>
                                        </p:tgtEl>
                                        <p:attrNameLst>
                                          <p:attrName>style.visibility</p:attrName>
                                        </p:attrNameLst>
                                      </p:cBhvr>
                                      <p:to>
                                        <p:strVal val="hidden"/>
                                      </p:to>
                                    </p:set>
                                  </p:childTnLst>
                                </p:cTn>
                              </p:par>
                            </p:childTnLst>
                          </p:cTn>
                        </p:par>
                        <p:par>
                          <p:cTn id="130" fill="hold" nodeType="afterGroup">
                            <p:stCondLst>
                              <p:cond delay="19500"/>
                            </p:stCondLst>
                            <p:childTnLst>
                              <p:par>
                                <p:cTn id="131" presetID="8" presetClass="emph" presetSubtype="0" fill="hold" nodeType="afterEffect">
                                  <p:stCondLst>
                                    <p:cond delay="1000"/>
                                  </p:stCondLst>
                                  <p:childTnLst>
                                    <p:animRot by="5400000">
                                      <p:cBhvr>
                                        <p:cTn id="132" dur="2000" fill="hold"/>
                                        <p:tgtEl>
                                          <p:spTgt spid="116769"/>
                                        </p:tgtEl>
                                        <p:attrNameLst>
                                          <p:attrName>r</p:attrName>
                                        </p:attrNameLst>
                                      </p:cBhvr>
                                    </p:animRot>
                                  </p:childTnLst>
                                </p:cTn>
                              </p:par>
                              <p:par>
                                <p:cTn id="133" presetID="0" presetClass="path" presetSubtype="0" accel="50000" decel="50000" fill="hold" nodeType="withEffect">
                                  <p:stCondLst>
                                    <p:cond delay="1000"/>
                                  </p:stCondLst>
                                  <p:childTnLst>
                                    <p:animMotion origin="layout" path="M 0.06328 0.01643 L -0.1194 -0.02037 " pathEditMode="relative" rAng="0" ptsTypes="AA">
                                      <p:cBhvr>
                                        <p:cTn id="134" dur="2000" fill="hold"/>
                                        <p:tgtEl>
                                          <p:spTgt spid="116769"/>
                                        </p:tgtEl>
                                        <p:attrNameLst>
                                          <p:attrName>ppt_x</p:attrName>
                                          <p:attrName>ppt_y</p:attrName>
                                        </p:attrNameLst>
                                      </p:cBhvr>
                                      <p:rCtr x="-9141" y="-1852"/>
                                    </p:animMotion>
                                  </p:childTnLst>
                                </p:cTn>
                              </p:par>
                            </p:childTnLst>
                          </p:cTn>
                        </p:par>
                        <p:par>
                          <p:cTn id="135" fill="hold" nodeType="afterGroup">
                            <p:stCondLst>
                              <p:cond delay="22500"/>
                            </p:stCondLst>
                            <p:childTnLst>
                              <p:par>
                                <p:cTn id="136" presetID="22" presetClass="entr" presetSubtype="4" fill="hold" nodeType="afterEffect">
                                  <p:stCondLst>
                                    <p:cond delay="0"/>
                                  </p:stCondLst>
                                  <p:childTnLst>
                                    <p:set>
                                      <p:cBhvr>
                                        <p:cTn id="137" dur="1" fill="hold">
                                          <p:stCondLst>
                                            <p:cond delay="0"/>
                                          </p:stCondLst>
                                        </p:cTn>
                                        <p:tgtEl>
                                          <p:spTgt spid="116774"/>
                                        </p:tgtEl>
                                        <p:attrNameLst>
                                          <p:attrName>style.visibility</p:attrName>
                                        </p:attrNameLst>
                                      </p:cBhvr>
                                      <p:to>
                                        <p:strVal val="visible"/>
                                      </p:to>
                                    </p:set>
                                    <p:animEffect transition="in" filter="wipe(down)">
                                      <p:cBhvr>
                                        <p:cTn id="138" dur="500"/>
                                        <p:tgtEl>
                                          <p:spTgt spid="116774"/>
                                        </p:tgtEl>
                                      </p:cBhvr>
                                    </p:animEffect>
                                  </p:childTnLst>
                                </p:cTn>
                              </p:par>
                            </p:childTnLst>
                          </p:cTn>
                        </p:par>
                        <p:par>
                          <p:cTn id="139" fill="hold" nodeType="afterGroup">
                            <p:stCondLst>
                              <p:cond delay="23000"/>
                            </p:stCondLst>
                            <p:childTnLst>
                              <p:par>
                                <p:cTn id="140" presetID="55" presetClass="entr" presetSubtype="0" fill="hold" grpId="0" nodeType="afterEffect">
                                  <p:stCondLst>
                                    <p:cond delay="1000"/>
                                  </p:stCondLst>
                                  <p:childTnLst>
                                    <p:set>
                                      <p:cBhvr>
                                        <p:cTn id="141" dur="1" fill="hold">
                                          <p:stCondLst>
                                            <p:cond delay="0"/>
                                          </p:stCondLst>
                                        </p:cTn>
                                        <p:tgtEl>
                                          <p:spTgt spid="116777"/>
                                        </p:tgtEl>
                                        <p:attrNameLst>
                                          <p:attrName>style.visibility</p:attrName>
                                        </p:attrNameLst>
                                      </p:cBhvr>
                                      <p:to>
                                        <p:strVal val="visible"/>
                                      </p:to>
                                    </p:set>
                                    <p:anim calcmode="lin" valueType="num">
                                      <p:cBhvr>
                                        <p:cTn id="142" dur="1000" fill="hold"/>
                                        <p:tgtEl>
                                          <p:spTgt spid="116777"/>
                                        </p:tgtEl>
                                        <p:attrNameLst>
                                          <p:attrName>ppt_w</p:attrName>
                                        </p:attrNameLst>
                                      </p:cBhvr>
                                      <p:tavLst>
                                        <p:tav tm="0">
                                          <p:val>
                                            <p:strVal val="#ppt_w*0.70"/>
                                          </p:val>
                                        </p:tav>
                                        <p:tav tm="100000">
                                          <p:val>
                                            <p:strVal val="#ppt_w"/>
                                          </p:val>
                                        </p:tav>
                                      </p:tavLst>
                                    </p:anim>
                                    <p:anim calcmode="lin" valueType="num">
                                      <p:cBhvr>
                                        <p:cTn id="143" dur="1000" fill="hold"/>
                                        <p:tgtEl>
                                          <p:spTgt spid="116777"/>
                                        </p:tgtEl>
                                        <p:attrNameLst>
                                          <p:attrName>ppt_h</p:attrName>
                                        </p:attrNameLst>
                                      </p:cBhvr>
                                      <p:tavLst>
                                        <p:tav tm="0">
                                          <p:val>
                                            <p:strVal val="#ppt_h"/>
                                          </p:val>
                                        </p:tav>
                                        <p:tav tm="100000">
                                          <p:val>
                                            <p:strVal val="#ppt_h"/>
                                          </p:val>
                                        </p:tav>
                                      </p:tavLst>
                                    </p:anim>
                                    <p:animEffect transition="in" filter="fade">
                                      <p:cBhvr>
                                        <p:cTn id="144" dur="1000"/>
                                        <p:tgtEl>
                                          <p:spTgt spid="116777"/>
                                        </p:tgtEl>
                                      </p:cBhvr>
                                    </p:animEffect>
                                  </p:childTnLst>
                                </p:cTn>
                              </p:par>
                              <p:par>
                                <p:cTn id="145" presetID="55" presetClass="entr" presetSubtype="0" fill="hold" grpId="0" nodeType="withEffect">
                                  <p:stCondLst>
                                    <p:cond delay="1000"/>
                                  </p:stCondLst>
                                  <p:childTnLst>
                                    <p:set>
                                      <p:cBhvr>
                                        <p:cTn id="146" dur="1" fill="hold">
                                          <p:stCondLst>
                                            <p:cond delay="0"/>
                                          </p:stCondLst>
                                        </p:cTn>
                                        <p:tgtEl>
                                          <p:spTgt spid="116775"/>
                                        </p:tgtEl>
                                        <p:attrNameLst>
                                          <p:attrName>style.visibility</p:attrName>
                                        </p:attrNameLst>
                                      </p:cBhvr>
                                      <p:to>
                                        <p:strVal val="visible"/>
                                      </p:to>
                                    </p:set>
                                    <p:anim calcmode="lin" valueType="num">
                                      <p:cBhvr>
                                        <p:cTn id="147" dur="1000" fill="hold"/>
                                        <p:tgtEl>
                                          <p:spTgt spid="116775"/>
                                        </p:tgtEl>
                                        <p:attrNameLst>
                                          <p:attrName>ppt_w</p:attrName>
                                        </p:attrNameLst>
                                      </p:cBhvr>
                                      <p:tavLst>
                                        <p:tav tm="0">
                                          <p:val>
                                            <p:strVal val="#ppt_w*0.70"/>
                                          </p:val>
                                        </p:tav>
                                        <p:tav tm="100000">
                                          <p:val>
                                            <p:strVal val="#ppt_w"/>
                                          </p:val>
                                        </p:tav>
                                      </p:tavLst>
                                    </p:anim>
                                    <p:anim calcmode="lin" valueType="num">
                                      <p:cBhvr>
                                        <p:cTn id="148" dur="1000" fill="hold"/>
                                        <p:tgtEl>
                                          <p:spTgt spid="116775"/>
                                        </p:tgtEl>
                                        <p:attrNameLst>
                                          <p:attrName>ppt_h</p:attrName>
                                        </p:attrNameLst>
                                      </p:cBhvr>
                                      <p:tavLst>
                                        <p:tav tm="0">
                                          <p:val>
                                            <p:strVal val="#ppt_h"/>
                                          </p:val>
                                        </p:tav>
                                        <p:tav tm="100000">
                                          <p:val>
                                            <p:strVal val="#ppt_h"/>
                                          </p:val>
                                        </p:tav>
                                      </p:tavLst>
                                    </p:anim>
                                    <p:animEffect transition="in" filter="fade">
                                      <p:cBhvr>
                                        <p:cTn id="149" dur="1000"/>
                                        <p:tgtEl>
                                          <p:spTgt spid="116775"/>
                                        </p:tgtEl>
                                      </p:cBhvr>
                                    </p:animEffect>
                                  </p:childTnLst>
                                </p:cTn>
                              </p:par>
                              <p:par>
                                <p:cTn id="150" presetID="55" presetClass="entr" presetSubtype="0" fill="hold" grpId="0" nodeType="withEffect">
                                  <p:stCondLst>
                                    <p:cond delay="1000"/>
                                  </p:stCondLst>
                                  <p:childTnLst>
                                    <p:set>
                                      <p:cBhvr>
                                        <p:cTn id="151" dur="1" fill="hold">
                                          <p:stCondLst>
                                            <p:cond delay="0"/>
                                          </p:stCondLst>
                                        </p:cTn>
                                        <p:tgtEl>
                                          <p:spTgt spid="116776"/>
                                        </p:tgtEl>
                                        <p:attrNameLst>
                                          <p:attrName>style.visibility</p:attrName>
                                        </p:attrNameLst>
                                      </p:cBhvr>
                                      <p:to>
                                        <p:strVal val="visible"/>
                                      </p:to>
                                    </p:set>
                                    <p:anim calcmode="lin" valueType="num">
                                      <p:cBhvr>
                                        <p:cTn id="152" dur="1000" fill="hold"/>
                                        <p:tgtEl>
                                          <p:spTgt spid="116776"/>
                                        </p:tgtEl>
                                        <p:attrNameLst>
                                          <p:attrName>ppt_w</p:attrName>
                                        </p:attrNameLst>
                                      </p:cBhvr>
                                      <p:tavLst>
                                        <p:tav tm="0">
                                          <p:val>
                                            <p:strVal val="#ppt_w*0.70"/>
                                          </p:val>
                                        </p:tav>
                                        <p:tav tm="100000">
                                          <p:val>
                                            <p:strVal val="#ppt_w"/>
                                          </p:val>
                                        </p:tav>
                                      </p:tavLst>
                                    </p:anim>
                                    <p:anim calcmode="lin" valueType="num">
                                      <p:cBhvr>
                                        <p:cTn id="153" dur="1000" fill="hold"/>
                                        <p:tgtEl>
                                          <p:spTgt spid="116776"/>
                                        </p:tgtEl>
                                        <p:attrNameLst>
                                          <p:attrName>ppt_h</p:attrName>
                                        </p:attrNameLst>
                                      </p:cBhvr>
                                      <p:tavLst>
                                        <p:tav tm="0">
                                          <p:val>
                                            <p:strVal val="#ppt_h"/>
                                          </p:val>
                                        </p:tav>
                                        <p:tav tm="100000">
                                          <p:val>
                                            <p:strVal val="#ppt_h"/>
                                          </p:val>
                                        </p:tav>
                                      </p:tavLst>
                                    </p:anim>
                                    <p:animEffect transition="in" filter="fade">
                                      <p:cBhvr>
                                        <p:cTn id="154" dur="1000"/>
                                        <p:tgtEl>
                                          <p:spTgt spid="116776"/>
                                        </p:tgtEl>
                                      </p:cBhvr>
                                    </p:animEffect>
                                  </p:childTnLst>
                                </p:cTn>
                              </p:par>
                            </p:childTnLst>
                          </p:cTn>
                        </p:par>
                        <p:par>
                          <p:cTn id="155" fill="hold" nodeType="afterGroup">
                            <p:stCondLst>
                              <p:cond delay="25000"/>
                            </p:stCondLst>
                            <p:childTnLst>
                              <p:par>
                                <p:cTn id="156" presetID="1" presetClass="exit" presetSubtype="0" fill="hold" grpId="1" nodeType="afterEffect">
                                  <p:stCondLst>
                                    <p:cond delay="0"/>
                                  </p:stCondLst>
                                  <p:childTnLst>
                                    <p:set>
                                      <p:cBhvr>
                                        <p:cTn id="157" dur="1" fill="hold">
                                          <p:stCondLst>
                                            <p:cond delay="0"/>
                                          </p:stCondLst>
                                        </p:cTn>
                                        <p:tgtEl>
                                          <p:spTgt spid="116783"/>
                                        </p:tgtEl>
                                        <p:attrNameLst>
                                          <p:attrName>style.visibility</p:attrName>
                                        </p:attrNameLst>
                                      </p:cBhvr>
                                      <p:to>
                                        <p:strVal val="hidden"/>
                                      </p:to>
                                    </p:set>
                                  </p:childTnLst>
                                </p:cTn>
                              </p:par>
                              <p:par>
                                <p:cTn id="158" presetID="1" presetClass="entr" presetSubtype="0" fill="hold" grpId="0" nodeType="withEffect">
                                  <p:stCondLst>
                                    <p:cond delay="0"/>
                                  </p:stCondLst>
                                  <p:childTnLst>
                                    <p:set>
                                      <p:cBhvr>
                                        <p:cTn id="159" dur="1" fill="hold">
                                          <p:stCondLst>
                                            <p:cond delay="0"/>
                                          </p:stCondLst>
                                        </p:cTn>
                                        <p:tgtEl>
                                          <p:spTgt spid="116784"/>
                                        </p:tgtEl>
                                        <p:attrNameLst>
                                          <p:attrName>style.visibility</p:attrName>
                                        </p:attrNameLst>
                                      </p:cBhvr>
                                      <p:to>
                                        <p:strVal val="visible"/>
                                      </p:to>
                                    </p:set>
                                  </p:childTnLst>
                                </p:cTn>
                              </p:par>
                            </p:childTnLst>
                          </p:cTn>
                        </p:par>
                        <p:par>
                          <p:cTn id="160" fill="hold" nodeType="afterGroup">
                            <p:stCondLst>
                              <p:cond delay="25000"/>
                            </p:stCondLst>
                            <p:childTnLst>
                              <p:par>
                                <p:cTn id="161" presetID="9" presetClass="exit" presetSubtype="0" fill="hold" grpId="1" nodeType="afterEffect">
                                  <p:stCondLst>
                                    <p:cond delay="2000"/>
                                  </p:stCondLst>
                                  <p:childTnLst>
                                    <p:animEffect transition="out" filter="dissolve">
                                      <p:cBhvr>
                                        <p:cTn id="162" dur="2000"/>
                                        <p:tgtEl>
                                          <p:spTgt spid="116777"/>
                                        </p:tgtEl>
                                      </p:cBhvr>
                                    </p:animEffect>
                                    <p:set>
                                      <p:cBhvr>
                                        <p:cTn id="163" dur="1" fill="hold">
                                          <p:stCondLst>
                                            <p:cond delay="1999"/>
                                          </p:stCondLst>
                                        </p:cTn>
                                        <p:tgtEl>
                                          <p:spTgt spid="116777"/>
                                        </p:tgtEl>
                                        <p:attrNameLst>
                                          <p:attrName>style.visibility</p:attrName>
                                        </p:attrNameLst>
                                      </p:cBhvr>
                                      <p:to>
                                        <p:strVal val="hidden"/>
                                      </p:to>
                                    </p:set>
                                  </p:childTnLst>
                                </p:cTn>
                              </p:par>
                              <p:par>
                                <p:cTn id="164" presetID="9" presetClass="exit" presetSubtype="0" fill="hold" grpId="1" nodeType="withEffect">
                                  <p:stCondLst>
                                    <p:cond delay="2000"/>
                                  </p:stCondLst>
                                  <p:childTnLst>
                                    <p:animEffect transition="out" filter="dissolve">
                                      <p:cBhvr>
                                        <p:cTn id="165" dur="2000"/>
                                        <p:tgtEl>
                                          <p:spTgt spid="116776"/>
                                        </p:tgtEl>
                                      </p:cBhvr>
                                    </p:animEffect>
                                    <p:set>
                                      <p:cBhvr>
                                        <p:cTn id="166" dur="1" fill="hold">
                                          <p:stCondLst>
                                            <p:cond delay="1999"/>
                                          </p:stCondLst>
                                        </p:cTn>
                                        <p:tgtEl>
                                          <p:spTgt spid="1167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3" grpId="0" animBg="1"/>
      <p:bldP spid="116763" grpId="0" animBg="1"/>
      <p:bldP spid="116763" grpId="1" animBg="1"/>
      <p:bldP spid="116766" grpId="0" animBg="1"/>
      <p:bldP spid="116767" grpId="0" animBg="1"/>
      <p:bldP spid="116767" grpId="1" animBg="1"/>
      <p:bldP spid="116768" grpId="0" animBg="1"/>
      <p:bldP spid="116768" grpId="1" animBg="1"/>
      <p:bldP spid="116770" grpId="0" animBg="1"/>
      <p:bldP spid="116770" grpId="1" animBg="1"/>
      <p:bldP spid="116771" grpId="0" animBg="1"/>
      <p:bldP spid="116771" grpId="1" animBg="1"/>
      <p:bldP spid="116772" grpId="0" animBg="1"/>
      <p:bldP spid="116772" grpId="1" animBg="1"/>
      <p:bldP spid="116773" grpId="0" animBg="1"/>
      <p:bldP spid="116773" grpId="1" animBg="1"/>
      <p:bldP spid="116775" grpId="0" animBg="1"/>
      <p:bldP spid="116776" grpId="0" animBg="1"/>
      <p:bldP spid="116776" grpId="1" animBg="1"/>
      <p:bldP spid="116777" grpId="0" animBg="1"/>
      <p:bldP spid="116777" grpId="1" animBg="1"/>
      <p:bldP spid="116780" grpId="0"/>
      <p:bldP spid="116781" grpId="0"/>
      <p:bldP spid="116781" grpId="1"/>
      <p:bldP spid="116782" grpId="0"/>
      <p:bldP spid="116782" grpId="1"/>
      <p:bldP spid="116783" grpId="0"/>
      <p:bldP spid="116783" grpId="1"/>
      <p:bldP spid="11678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en-US" sz="4000"/>
              <a:t>Egg Freezing and Egg Donations</a:t>
            </a:r>
          </a:p>
        </p:txBody>
      </p:sp>
      <p:sp>
        <p:nvSpPr>
          <p:cNvPr id="116739" name="Rectangle 3"/>
          <p:cNvSpPr>
            <a:spLocks noGrp="1" noChangeArrowheads="1"/>
          </p:cNvSpPr>
          <p:nvPr>
            <p:ph type="body" idx="1"/>
          </p:nvPr>
        </p:nvSpPr>
        <p:spPr/>
        <p:txBody>
          <a:bodyPr/>
          <a:lstStyle/>
          <a:p>
            <a:r>
              <a:rPr lang="en-US" altLang="en-US" smtClean="0"/>
              <a:t>Eggs can be removed from the females ovary and frozen for use at a later date.</a:t>
            </a:r>
          </a:p>
          <a:p>
            <a:r>
              <a:rPr lang="en-US" altLang="en-US" smtClean="0"/>
              <a:t>Zygotes can also be frozen to be implanted at a later date.</a:t>
            </a:r>
          </a:p>
          <a:p>
            <a:r>
              <a:rPr lang="en-US" altLang="en-US" smtClean="0"/>
              <a:t>Eggs can be thawed and re-implanted in the female or may be transferred to a different female.</a:t>
            </a:r>
          </a:p>
        </p:txBody>
      </p:sp>
    </p:spTree>
    <p:extLst>
      <p:ext uri="{BB962C8B-B14F-4D97-AF65-F5344CB8AC3E}">
        <p14:creationId xmlns:p14="http://schemas.microsoft.com/office/powerpoint/2010/main" val="42149950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en-US" smtClean="0"/>
              <a:t>Embryo Transfer</a:t>
            </a:r>
          </a:p>
        </p:txBody>
      </p:sp>
      <p:sp>
        <p:nvSpPr>
          <p:cNvPr id="117763" name="Rectangle 3"/>
          <p:cNvSpPr>
            <a:spLocks noGrp="1" noChangeArrowheads="1"/>
          </p:cNvSpPr>
          <p:nvPr>
            <p:ph type="body" idx="1"/>
          </p:nvPr>
        </p:nvSpPr>
        <p:spPr/>
        <p:txBody>
          <a:bodyPr/>
          <a:lstStyle/>
          <a:p>
            <a:r>
              <a:rPr lang="en-US" altLang="en-US" smtClean="0"/>
              <a:t>Women with a defective uterus or cervix can have her embryo implanted into a surrogate female for the pregnancy.</a:t>
            </a:r>
          </a:p>
          <a:p>
            <a:r>
              <a:rPr lang="en-US" altLang="en-US" smtClean="0"/>
              <a:t>The fertilization occurs In Vitro with the egg and sperm of the original partners. </a:t>
            </a:r>
          </a:p>
        </p:txBody>
      </p:sp>
    </p:spTree>
    <p:extLst>
      <p:ext uri="{BB962C8B-B14F-4D97-AF65-F5344CB8AC3E}">
        <p14:creationId xmlns:p14="http://schemas.microsoft.com/office/powerpoint/2010/main" val="34184979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48400" y="2362200"/>
            <a:ext cx="3352800" cy="2082800"/>
          </a:xfrm>
        </p:spPr>
        <p:txBody>
          <a:bodyPr rtlCol="0">
            <a:normAutofit fontScale="90000"/>
          </a:bodyPr>
          <a:lstStyle/>
          <a:p>
            <a:pPr algn="ctr" eaLnBrk="1" fontAlgn="auto" hangingPunct="1">
              <a:spcAft>
                <a:spcPts val="0"/>
              </a:spcAft>
              <a:defRPr/>
            </a:pPr>
            <a:r>
              <a:rPr lang="en-CA" b="1" dirty="0" smtClean="0"/>
              <a:t>3.5 Contraceptive &amp; Reproductive </a:t>
            </a:r>
            <a:r>
              <a:rPr lang="en-CA" b="1" dirty="0" err="1" smtClean="0"/>
              <a:t>Technolgy</a:t>
            </a:r>
            <a:endParaRPr lang="en-US" b="1" dirty="0"/>
          </a:p>
        </p:txBody>
      </p:sp>
      <p:sp>
        <p:nvSpPr>
          <p:cNvPr id="5123" name="Subtitle 2"/>
          <p:cNvSpPr>
            <a:spLocks noGrp="1"/>
          </p:cNvSpPr>
          <p:nvPr>
            <p:ph type="subTitle" idx="1"/>
          </p:nvPr>
        </p:nvSpPr>
        <p:spPr>
          <a:xfrm rot="20796943">
            <a:off x="6376988" y="4648201"/>
            <a:ext cx="2832100" cy="1033463"/>
          </a:xfrm>
        </p:spPr>
        <p:txBody>
          <a:bodyPr/>
          <a:lstStyle/>
          <a:p>
            <a:pPr eaLnBrk="1" hangingPunct="1"/>
            <a:r>
              <a:rPr lang="en-CA" altLang="en-US" sz="2400" b="1"/>
              <a:t>A Catholic </a:t>
            </a:r>
          </a:p>
          <a:p>
            <a:pPr eaLnBrk="1" hangingPunct="1"/>
            <a:r>
              <a:rPr lang="en-CA" altLang="en-US" sz="2400" b="1"/>
              <a:t>faith perspective</a:t>
            </a:r>
            <a:endParaRPr lang="en-US" altLang="en-US" sz="2400" b="1"/>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200" y="115455"/>
            <a:ext cx="2819400" cy="2057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6" name="Picture 2" descr="http://t2.gstatic.com/images?q=tbn:ANd9GcRT8OrUNl-DsYRy5VDkyuk9Cd8nrJoGlCaovMY5PpLfYiNbfzw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3581401"/>
            <a:ext cx="3851258" cy="2498487"/>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28" name="Picture 4" descr="http://t2.gstatic.com/images?q=tbn:ANd9GcTqG0jP8MOISEiTHQ1ygTFbCYP-Z6ZdwcbNFjGsgsbXg1Ua-qcr"/>
          <p:cNvPicPr>
            <a:picLocks noChangeAspect="1" noChangeArrowheads="1"/>
          </p:cNvPicPr>
          <p:nvPr/>
        </p:nvPicPr>
        <p:blipFill>
          <a:blip r:embed="rId4"/>
          <a:srcRect/>
          <a:stretch>
            <a:fillRect/>
          </a:stretch>
        </p:blipFill>
        <p:spPr bwMode="auto">
          <a:xfrm>
            <a:off x="2552700" y="228601"/>
            <a:ext cx="2706688" cy="2919413"/>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885879"/>
      </p:ext>
    </p:extLst>
  </p:cSld>
  <p:clrMapOvr>
    <a:masterClrMapping/>
  </p:clrMapOvr>
  <p:transition spd="slow">
    <p:circl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4419601" y="1433514"/>
            <a:ext cx="5330825" cy="4738687"/>
            <a:chOff x="2895600" y="1433513"/>
            <a:chExt cx="5330825" cy="4738687"/>
          </a:xfrm>
        </p:grpSpPr>
        <p:pic>
          <p:nvPicPr>
            <p:cNvPr id="6152" name="Picture 5" descr="http://www.readyed.com.au/healthy/images/pyram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54351">
              <a:off x="4751388" y="1433513"/>
              <a:ext cx="3475037" cy="235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11" descr="http://bestclipartblog.com/clipart-pics/water-clip-art-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15216">
              <a:off x="5260975" y="3859213"/>
              <a:ext cx="2681288"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3" descr="http://images.clipartof.com/thumbnails/433365-Royalty-Free-RF-Clipart-Illustration-Of-3d-Spoon-Sperm-Facing-A-Plate-Eg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3840163"/>
              <a:ext cx="2057400"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7" name="Title 1"/>
          <p:cNvSpPr>
            <a:spLocks noGrp="1"/>
          </p:cNvSpPr>
          <p:nvPr>
            <p:ph type="title"/>
          </p:nvPr>
        </p:nvSpPr>
        <p:spPr>
          <a:xfrm>
            <a:off x="2133600" y="741364"/>
            <a:ext cx="7024688" cy="1868487"/>
          </a:xfrm>
        </p:spPr>
        <p:txBody>
          <a:bodyPr/>
          <a:lstStyle/>
          <a:p>
            <a:pPr eaLnBrk="1" hangingPunct="1"/>
            <a:r>
              <a:rPr lang="en-CA" altLang="en-US" smtClean="0"/>
              <a:t>Anthropologists point to Three Essentials for the Sustanance Life:</a:t>
            </a:r>
            <a:endParaRPr lang="en-US" altLang="en-US" smtClean="0"/>
          </a:p>
        </p:txBody>
      </p:sp>
      <p:sp>
        <p:nvSpPr>
          <p:cNvPr id="2" name="Content Placeholder 2"/>
          <p:cNvSpPr>
            <a:spLocks noGrp="1"/>
          </p:cNvSpPr>
          <p:nvPr>
            <p:ph idx="1"/>
          </p:nvPr>
        </p:nvSpPr>
        <p:spPr>
          <a:xfrm>
            <a:off x="2819400" y="2895601"/>
            <a:ext cx="6777038" cy="2403475"/>
          </a:xfrm>
        </p:spPr>
        <p:txBody>
          <a:bodyPr/>
          <a:lstStyle/>
          <a:p>
            <a:pPr eaLnBrk="1" hangingPunct="1"/>
            <a:r>
              <a:rPr lang="en-CA" altLang="en-US" smtClean="0"/>
              <a:t>Food</a:t>
            </a:r>
          </a:p>
          <a:p>
            <a:pPr eaLnBrk="1" hangingPunct="1"/>
            <a:r>
              <a:rPr lang="en-CA" altLang="en-US" smtClean="0"/>
              <a:t>Water</a:t>
            </a:r>
          </a:p>
          <a:p>
            <a:pPr eaLnBrk="1" hangingPunct="1"/>
            <a:r>
              <a:rPr lang="en-CA" altLang="en-US" smtClean="0"/>
              <a:t>Sex</a:t>
            </a:r>
            <a:endParaRPr lang="en-US" altLang="en-US" smtClean="0"/>
          </a:p>
        </p:txBody>
      </p:sp>
      <p:sp>
        <p:nvSpPr>
          <p:cNvPr id="6149" name="AutoShape 7" descr="data:image/jpeg;base64,/9j/4AAQSkZJRgABAQAAAQABAAD/2wBDAAkGBwgHBgkIBwgKCgkLDRYPDQwMDRsUFRAWIB0iIiAdHx8kKDQsJCYxJx8fLT0tMTU3Ojo6Iys/RD84QzQ5Ojf/2wBDAQoKCg0MDRoPDxo3JR8lNzc3Nzc3Nzc3Nzc3Nzc3Nzc3Nzc3Nzc3Nzc3Nzc3Nzc3Nzc3Nzc3Nzc3Nzc3Nzc3Nzf/wAARCACVAK4DASIAAhEBAxEB/8QAHAABAAICAwEAAAAAAAAAAAAAAAUGAQcDBAgC/8QAPxAAAQMDAwIEAwYEAwcFAAAAAQIDBAAFEQYSITFBBxNRYRQigRUjMlJxkRZCobEIM2IkNENygqLBNVOSlNH/xAAUAQEAAAAAAAAAAAAAAAAAAAAA/8QAFBEBAAAAAAAAAAAAAAAAAAAAAP/aAAwDAQACEQMRAD8A3jSlKBSlKBSlKBSlKBTNdW43CJbIbku4SWo8dsZW44oBI+tao1F47WyOtbVgtz00p4898+U2fcDlRH6gUG4c1jIrzDcfGfWUzIZkxIQIxiNGH75XuNQcrxE1fKQEvX+YQPyqCf7AUHruma8dRdZ6niuhxm/3LcPzyVLH7KJFWC1+MGs4CwXLg1NR+SUwkj904P8AWg9SZrNaFtXj7MQEpu1lZc/MuM6Ufsk5/vVrtfjjpaUds5qdAVjJU40HE/QoJP8ASg2fSqkjxL0asAi/xBkZ+Ykf+K68vxW0XFTlV5bcycAMtrWf6CgutKo1k1+rVcz4fS1pkux21pD8+YPKZQnPISBkqVjPHHPXA5q8DpQZpSlApSlApSlApSlAqG1Zf42mbDLusvBSwglDe7BcX/KkH3NTNee/8Q2onJl8Y08ysfDwkJeeSO7qhxnjsg/9xoKDrHV931dPMq6SMtg/dRmzhtoew9fc81X+Sc85q2aQ8PNQ6qWFw4hjxMAmXJBQ2Rn+U4+Y/pXxqKz2PTVy+ERdBfXEtKDojDyW2XcgAFWVbwPm6Y5xQVWlZxXMzEkPoUthh1xKeCpCCQP2oOCldtVtnIjmQuHISwOrhaUE/vjFdSgUpSgVkHmsUoLnoDxBuuj5jaG3FP2xS8vQ1Hgg9VJP8qv6V6fsF5g3+1MXK1vh6M8MpPdJ7gjsR3FeTtDWi236/otV0mrhfFILcZ9IBCXjjYCO4PIxkZyOa254eQrv4d6yGmbs4HrbdUqVEfRnYp1IycD+UkcEf8tBualKUClKUClKUClKUCqQ34cWh/Vty1DeEpuL8l5KmGnkfdsgJAwR0UeO/YCrtkUJHNBQ/EGPqi7hFh04hFvgONZmXNxwICUk42IA5zgEnjpgZGa1npvwrkT3HpcH4O4QEnbHlSytpLyk9VJbT1bJ4BKucE9CK2Zre6m5yHrBD89cGOgOXt+IkrcaaJylpIHO5fOcZISDxzXL4a32zTbKtcS5xlOuOqcMYLCPhUE7W2gg/hSlASngYJBPJJoPjQFkiIbkJuWjrba58V3Yh5hpLiHkEcLQ4RnnB4z6Z64qb1NAursYCxXODakhKvOcehh0jpgjKgBjnqDXY01hMF5CDlpuXIQ37JDiuB7DoPYVx6ktlsvSoUG7IdeaW6pSWAtQQspST84HUD34yRQatlaTm6zX8CrxShXJYG5USMhGzaO+xCwD19KpXiH4eRtGtwYzV1euVzmuHy2W4uwBsDk4ClEkkpx9a3levD6yyGG3bJAiWm5xnEvRZcVkN7VjsoJxuSehFc2l2fjdS6jushAUtMhuEwsgYS20gEhPcfeLcP7egoPMCtL35McSFWO5BnONxjL6/tUP617iqq6m8PtN6m3ruNtbRJUP95jjy3M4wCSPxY980HkcDjJq86f8J9V32KJLURuG0r8BmrLZWPUJAJx+oreGkfC7Tml3viW2VzZgXubfl7VFv0CQAAO/OM81dJEhiKyp2S82y0gZUtxQSAP1NB5pn+D2srQkTIjUeWtpe5IiPfeJxyFAKA9Ogya23aHUeIel4iZyVwL1a5bS3gto7477ZSrIBwcKH9++KsH8b6UJwNSWj/7rf/7Ubf3m7VeYWqYLiXYbgRDuXlEKHlKV927x+RSjn/So+lBcqVgEEAg5FZoFKUoFKVwTZceDFclTH22GGk7nHHFBKUj1JNBz1EXnUEO1uNRilyTPfz5EKOnc65j26JH+pRA96gmNRXPValDSRZjW1Ktrl0lI3FY5/wAlvIPUfiXgegNd2yxdO6cuJgJntLvUpIU85KkJVKkDnBOecdcAcDsKCNmQbxOv9u+2LrJgMymHQ1Gtz5QGH07FJyr/AIh2+ZkKBScD5eueK96pu+moC7dcmfirrJIYtMxpohqU6s7UhY6IUkkEgnCgMg9QLRqS3Oz7cTD2JnxliRDWvol1IOMn0IJSfZRqEmzY+qWoFucZUy1OafUsqTh+JIZKMY7BSVE88g4BGR1Ds2WFA0TppP2jJBcKvMmSikqXJkLPJwASoknAAycYHNRFyt1kv16baj6djszlneudNg7VJT13JSR86uON+AOvONp+ZSLpqewuQUusNaosM1tzKgQ244jlC8dkuI/Yk+lTNmv97mICJ+lJ0SQkhKz57Raz3IVuyR9KCwQobUGG1FjJKWmkhKQTk49z3PfNUyUjU1k1Iu5OxXr/AG4trbjpjrQ2/GC1BSgUHCVj5UgKzkAH1Jq91jAoIy1XkXFam/s6fGCUk7pLGxJwQMDnrz/SqvD1lp7TYu6L1dGIzwuj2WuVuc4IO1IJxjHOKveB6V5R8Y2gx4kXtAxy42vj/U0hX/mg3vG8W9ESHUt/bPlqUcDzYzqR+5TgfWrbb7nBuTSXbfMjyW1DIUy6FAj6V4oyfWuSPJfiuByK+4y4P521lJ/cUHsjUuobZpq2ruF2kpZZRwBjKlnsEgck15W1prO66uubkm4OqRHB+5iIWfLZT247n1UeT+mAISZPmTnA7NlvyHB0U84VkfUmutQZzXajXGZFZeZjSn2WX0lLrbbhSlwHsoDg/WupSg9X+Eeolak0VDfkKKpUX/ZnyTklSQMKPuU7Sfc1dK0N/hrluJn3uEVEtraadCc8BQKhn6g/0Fb5oFYJxXHLksw4rsmS4ltllBW4tRwEpAySaos+5an1Uw79gRnLXbkpOHX8NypeTgbEnPlIPJ3K+bGMAUEzqbV8ezyBboMZ66XlxtS24EbBUAP5lnohPPU9ewNVO725F2+z52tLg1KirSJRiRwvykjjy2mkjlxayQMnJISQAN3HNoWHcrGmdY2GrMu4BTapLomqyslobiTsK1L3blkEAAOIAJ7WSzaej2C3xZN6uJmOW2OEokySENx0pRtKkp6JJGcqOVcnnHFBW41wjPz2XtLwmrf5MERfK8tKdsh5YSlK0pOCWg0tRBPsO9S2o7PFbs8TTEFlJdukgB54gFZSk73XlHqVnHCuylA1zw4VtvkiRdNO3GXAkKdzI2NYC17eFqadTwSkjCwBkY5PFdK+2Syxf9u1fe5U9TbbhQy66lpJRgFadrYSVJO0Eg5Se9BPzdW2SI+uOZhkyU/jjwmlyXE/qlsEge54qJl3WC1cos9ywXdl0OkNObGmw8pwBOCC4CSdqeMZ4FViYw9bbXHm3x+Vaoq4b0lMaA6phmIpKU+Uwny8bl/MSSrIJSeBUjatRQ4sSG41CevmrJEZtUtuKQ4plRQDhSydrSfYEZJ6Ek0Eu7OiQ9c26as/DJu1udaX8RltRUy4goGD3+9VVxFavtl5m3h5jUF8sH2tGDZEJm3sIccgO5IdQ4HClQXkJGRxx0HWth2uRLkxvOmRRFUs7kMFQUtCewURxu9gSB6mg71KUoFeVfGtaHPEq8Fsk4LKSc55DSAcelemdQXiNYbPLuk5W1iM2Vn1UeyR7k8CvHl8uT94u0u5Sv8AOlOqcUPTJ6fQYFB0KUpQKUpQKVyMNqeeQ0jG5agkZ9ScVmWwuLKeju48xpakKx0yDg0G2v8ADeytWo7o8lX3bcUBQ9SVcf2NehK09/hxtTkay3S6OJKUzXkNtZ7pbCskfVZH0rcNBF6otyrvpy5W5sgOSYy20Enoojj+uKpLLsy+QjcmI9xbnvBIjSGtqUITgJXGc2kqR8yVbspO1RyDwMbJIyKqEpw6T1IuW4o/Yl4dSl0kfLElH5QonshzgHPAUB+aggmorl2gxo+krDDhRIspDsyVclgLLrawpaEqTvUVhaSFLPpkZzmp2xRv4pjtXa9uqfaS+pTENCwYo2LUEuJwAXAcBQKuOhABrr6sgw4txLk1qSu0XcBuc1FKwVPIBLeUp5PmDLZA5UQ2nnNRNtuDWlrotV1sEWzw7qjy48SGNzhS2CfnbQn5lncBwTjoM4JoLXfLbb5l5iJmxZCPiGlN/GRpLjCtyeUNqU2pJIIKyAcjIPc8xmsf4btFkuNsUEsS7rHW35URrzJL5KducDKlHpya5I7mpdReWWm3NOWnH86QZjo7Dafla7dcn9DXJoXSbenmp0mSlTlxlynFrfed81zygohtO888ICc+5PtQcWtHXpPhjcXpMd2M4YG55hzAUnAG5PBIz1qF1zquJ4daYhR9PWfylTGz8OpLYDLRwDlR7q5zjvzmu1IkSPEWa5Bt61M6UjubZUtPCrioHlps/wDt5/Erv0FXedbIVxgLgTY7b0RxGxTS05GMY+n0oPLekfEO9abvb9xL6pbcxwuTGXTgPKPVX+lXuK9D6S15YNWMp+zpiUSSMqiPkJdTxzxnke4rXurPAll1TkjTE/yOMphycqTn0DnUfUH9a1RfdFaksLpbuNnlJSOjzbZW2oZ/MnI+nX2oPYO4YzkYr4U62FAeYjJ6Dd1rxim9XVLYbTc5ob/IJC8ftmueK/NnRzGhQ3ZE0krckICnXvLAxtHXakZOSOuRzjigufjLrxvVN0TbbY6F2mErclYGPOd5BUD+UA4H1PcVrXNfTjam3FIWkoWDgpUMEV8kUGKUpQKVkDNT2mtHX7UslDVpt7y0E8yFoKWkj1K8Y+nWgkPC+yIu+qWnpfywLagzpSz0CG+QCcdzj6ZqKtdtm6s1GiJDbJkTXyo4GQ2FKypR9hnNbsvGhLrY9ENaZ0lEEiXcnEi6T1uBKQnHPU5APHABwAe5q3+HmhYOi7YWWFh+a9gyJRRgqP5R6JHpQTmnrPGsNmh2uEnDMZsIB7qPdR9ycn61JUpQK4JsVidGdizGUPR3UFLjbicpUD1BFc9KCh3DSl/Ftcs1sucZdv8ANbchPTEqU/BKFBYAP/EwQNu7BA65rC9HyrNJjagt8iRdr2wVfFGUsAzG1D5kI/lbwcKSBgcYJ5zV9pQQ1o1Hbbq6YzLympqU7lw5KC08gZxkoVzjPcZFfOtJDEbSl0ckXBNvQYy0CUrnyyRgYHc5OAOpqK8UoqXNKSJAQEOx3GnPi0JPmxUbwFuoKfmBSkqPHbPB6GCskW6XCRGvWoZibw9bw4ldsbbCEs4wESG05w4ogKIJxkOcYKcEJSwT7hp+02g3RhtFplIbbRsQAq3rWBtQ5t4UjJ27wAR8uQeVVeB0qr3k2aPpCWEJS9b5zRSww2cpdU4nCUNjtuOCAO5JqPj3C8aQ+zGdTTEXG3yS3HM1DHluRnj0DgTkFBPAVxjjOc5oLzWCkEEEAg9QaA1HX68wbFb3J1yd8tlOAAAVKWo8BKUjkkntQR+oNIaYujTsi62SI8pKSpTiW9rhA5xuTgn9M1rjQzFr03qWFfZ32ZZIF1tjphs+co7UlbRBW4o7d2CPTrVsuGqNWs2WTejp2DCgsNLdLU2YovlCemUpRhJI7ZNRunELiW95E1qMiNbbZIU+hSkuojl5YdaZSvnOxAwe3KMZxwFof/grUySHl2K57cgnzGnCn6g5FUPXOjfDmDZpy4ghs3T4dZiMNz8LccIwjCCrJ+bFW+DpbTLZtkF/TFpLrsIurWuE3uCkeWDn5ec7znntU3abRYIhdVaLbb46kLLbhjxkIIUOoOBQaotHhZpq8SFw5cW92a4NspcUw46haVpP8yF4IUM8HoR3AqxxvBDSTR+9+OfHot/H9gKslh2u6u1CuX5pnMllDYX+FMZSSUbO3KkuZ75HoBVpoKPbfCfRdveDqbQH1A5AkuqcSP8ApJwfqKurTTbTaW2kJQhIwEpGAPpX3SgxgelZpSgUpSgUpSgUpSg+VISoEKGQRgg9K1lqGDJ0vfbUiyRlyUyHHEW9tBSlyMsJKizlRAUwoAnYSNpGUngAbPqreIlql3DT/wARa/8A1O2upmxOPxLR1R1HCkkjr3oMaf0t5NwXd7qoGUpZcZhMuqVGhqUMKLaTxuPOVgDO5XAyczGoLPHvlll2yTkNyGygKT1Qeyh7g4I/Ss6fu0a+WeJdIassSWwtPOSPUH3ByPpUgeRQVvRV6cn6fUbiUom25a4s7PADjfBV7AjCvrUHptC9aaiXqiahYtMFamrMwtOEuHoqQQe5xhPoK4vEfTsEIbeivSYsi7T2I8xtmQpCJTZIC9yc7eEAkqxnCeuM1emkRLXbkIbS3HhxWsJCeEtoSP7ACg45U2H8exapAC3ZjTi0tFG4KQnAVntj5kjn1qozfDRhMefEsF4lWqFcElMqIG0vNKBG35Qr5k8Y6HHAqW0Z5l0XJ1LIQU/aOEw0HqiKnPln2K8lZ/5gO1Wigo38P6xburFwTfbU+5HjrjoDkBacpUUE5wvrlCef1rMWwa0b+IQNRWyM3JfW844zb1KcSVfl3Lx24yD9avFYPSgp0HTl009PfuFrmKuzs1KBORcXNq3FJKsKQsAhIAURs27emNvNSP8AFKIjqG75bpdq8xext58JWyo5wMuIJCck4G7bU1ClMTY4fiuBxoqUkKAxyklJ/qCKzKjMy4rsaSyh5l1BQ42tOUrSeoI7ig5UncAR3rNVfQ634SLhYJi1Lctb+2Ota9ynIyvmaJ9wMo/6M96tFApSlApSlApSlApSlArB6VmlBQoDg0bq9dreUlFlvbinoSjwGZRxva9MK6j3yKvg6VFamscPUNoet05J2ODKHE/iZWPwrSeyhUPoq+y1uv6c1CtIvtvSN68bRLaP4XkZ6+isdDmg6fibZp11YjrjYLDMSWheTwhbrYbCyPRKFPfuOKjpD8q+WvS2kVl3zJUBiTeVp4LbCWxlJI6b1jbgdt1XnULcNdmlC5uluAlsqkncAFNgfMlWexGQfaq74dQ3JMeVqidu+LvRDrSVH/JjDPktgdB8pycdSe9BcWmksoS22kJQkBKUpGAAOgFfdKUCq7r9UhjTL8+Iohy3uNzVAK2laGlBa0590pI+tWKo7UEFdzs0qA2UD4lHlL39Nijhf/bmg4tKR3YumrYzJx8QIyFPEDGXCMrP1USalj0r5bSEISlIwlIwB6CvqggEw1s64cmttqLUq2pbcXj5QptwlPPqQ4f/AI1PjpWMVmgUpSgUpSgUpSgUpSgUpSgVXdYadYvsVDyHlw7nBJehT2R94wsD/uSehSeCKUoNdq1fL1qzZ9Oz2G2UTbiWJrrROHkNfMQEn8O4pGeTityNoShCUJGEpGAB2FKUH1SlKBSlKBSlKBSlKBSlKBSlKD//2Q=="/>
          <p:cNvSpPr>
            <a:spLocks noChangeAspect="1" noChangeArrowheads="1"/>
          </p:cNvSpPr>
          <p:nvPr/>
        </p:nvSpPr>
        <p:spPr bwMode="auto">
          <a:xfrm>
            <a:off x="1587500" y="-474663"/>
            <a:ext cx="1143000" cy="9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fontAlgn="base" hangingPunct="1">
              <a:spcBef>
                <a:spcPct val="0"/>
              </a:spcBef>
              <a:spcAft>
                <a:spcPct val="0"/>
              </a:spcAft>
            </a:pPr>
            <a:endParaRPr lang="en-US" altLang="en-US">
              <a:solidFill>
                <a:prstClr val="black"/>
              </a:solidFill>
            </a:endParaRPr>
          </a:p>
        </p:txBody>
      </p:sp>
      <p:sp>
        <p:nvSpPr>
          <p:cNvPr id="6150" name="AutoShape 9" descr="data:image/jpeg;base64,/9j/4AAQSkZJRgABAQAAAQABAAD/2wBDAAkGBwgHBgkIBwgKCgkLDRYPDQwMDRsUFRAWIB0iIiAdHx8kKDQsJCYxJx8fLT0tMTU3Ojo6Iys/RD84QzQ5Ojf/2wBDAQoKCg0MDRoPDxo3JR8lNzc3Nzc3Nzc3Nzc3Nzc3Nzc3Nzc3Nzc3Nzc3Nzc3Nzc3Nzc3Nzc3Nzc3Nzc3Nzc3Nzf/wAARCACVAK4DASIAAhEBAxEB/8QAHAABAAICAwEAAAAAAAAAAAAAAAUGAQcDBAgC/8QAPxAAAQMDAwIEAwYEAwcFAAAAAQIDBAAFEQYSITFBBxNRYRQigRUjMlJxkRZCobEIM2IkNENygqLBNVOSlNH/xAAUAQEAAAAAAAAAAAAAAAAAAAAA/8QAFBEBAAAAAAAAAAAAAAAAAAAAAP/aAAwDAQACEQMRAD8A3jSlKBSlKBSlKBSlKBTNdW43CJbIbku4SWo8dsZW44oBI+tao1F47WyOtbVgtz00p4898+U2fcDlRH6gUG4c1jIrzDcfGfWUzIZkxIQIxiNGH75XuNQcrxE1fKQEvX+YQPyqCf7AUHruma8dRdZ6niuhxm/3LcPzyVLH7KJFWC1+MGs4CwXLg1NR+SUwkj904P8AWg9SZrNaFtXj7MQEpu1lZc/MuM6Ufsk5/vVrtfjjpaUds5qdAVjJU40HE/QoJP8ASg2fSqkjxL0asAi/xBkZ+Ykf+K68vxW0XFTlV5bcycAMtrWf6CgutKo1k1+rVcz4fS1pkux21pD8+YPKZQnPISBkqVjPHHPXA5q8DpQZpSlApSlApSlApSlAqG1Zf42mbDLusvBSwglDe7BcX/KkH3NTNee/8Q2onJl8Y08ysfDwkJeeSO7qhxnjsg/9xoKDrHV931dPMq6SMtg/dRmzhtoew9fc81X+Sc85q2aQ8PNQ6qWFw4hjxMAmXJBQ2Rn+U4+Y/pXxqKz2PTVy+ERdBfXEtKDojDyW2XcgAFWVbwPm6Y5xQVWlZxXMzEkPoUthh1xKeCpCCQP2oOCldtVtnIjmQuHISwOrhaUE/vjFdSgUpSgVkHmsUoLnoDxBuuj5jaG3FP2xS8vQ1Hgg9VJP8qv6V6fsF5g3+1MXK1vh6M8MpPdJ7gjsR3FeTtDWi236/otV0mrhfFILcZ9IBCXjjYCO4PIxkZyOa254eQrv4d6yGmbs4HrbdUqVEfRnYp1IycD+UkcEf8tBualKUClKUClKUClKUCqQ34cWh/Vty1DeEpuL8l5KmGnkfdsgJAwR0UeO/YCrtkUJHNBQ/EGPqi7hFh04hFvgONZmXNxwICUk42IA5zgEnjpgZGa1npvwrkT3HpcH4O4QEnbHlSytpLyk9VJbT1bJ4BKucE9CK2Zre6m5yHrBD89cGOgOXt+IkrcaaJylpIHO5fOcZISDxzXL4a32zTbKtcS5xlOuOqcMYLCPhUE7W2gg/hSlASngYJBPJJoPjQFkiIbkJuWjrba58V3Yh5hpLiHkEcLQ4RnnB4z6Z64qb1NAursYCxXODakhKvOcehh0jpgjKgBjnqDXY01hMF5CDlpuXIQ37JDiuB7DoPYVx6ktlsvSoUG7IdeaW6pSWAtQQspST84HUD34yRQatlaTm6zX8CrxShXJYG5USMhGzaO+xCwD19KpXiH4eRtGtwYzV1euVzmuHy2W4uwBsDk4ClEkkpx9a3levD6yyGG3bJAiWm5xnEvRZcVkN7VjsoJxuSehFc2l2fjdS6jushAUtMhuEwsgYS20gEhPcfeLcP7egoPMCtL35McSFWO5BnONxjL6/tUP617iqq6m8PtN6m3ruNtbRJUP95jjy3M4wCSPxY980HkcDjJq86f8J9V32KJLURuG0r8BmrLZWPUJAJx+oreGkfC7Tml3viW2VzZgXubfl7VFv0CQAAO/OM81dJEhiKyp2S82y0gZUtxQSAP1NB5pn+D2srQkTIjUeWtpe5IiPfeJxyFAKA9Ogya23aHUeIel4iZyVwL1a5bS3gto7477ZSrIBwcKH9++KsH8b6UJwNSWj/7rf/7Ubf3m7VeYWqYLiXYbgRDuXlEKHlKV927x+RSjn/So+lBcqVgEEAg5FZoFKUoFKVwTZceDFclTH22GGk7nHHFBKUj1JNBz1EXnUEO1uNRilyTPfz5EKOnc65j26JH+pRA96gmNRXPValDSRZjW1Ktrl0lI3FY5/wAlvIPUfiXgegNd2yxdO6cuJgJntLvUpIU85KkJVKkDnBOecdcAcDsKCNmQbxOv9u+2LrJgMymHQ1Gtz5QGH07FJyr/AIh2+ZkKBScD5eueK96pu+moC7dcmfirrJIYtMxpohqU6s7UhY6IUkkEgnCgMg9QLRqS3Oz7cTD2JnxliRDWvol1IOMn0IJSfZRqEmzY+qWoFucZUy1OafUsqTh+JIZKMY7BSVE88g4BGR1Ds2WFA0TppP2jJBcKvMmSikqXJkLPJwASoknAAycYHNRFyt1kv16baj6djszlneudNg7VJT13JSR86uON+AOvONp+ZSLpqewuQUusNaosM1tzKgQ244jlC8dkuI/Yk+lTNmv97mICJ+lJ0SQkhKz57Raz3IVuyR9KCwQobUGG1FjJKWmkhKQTk49z3PfNUyUjU1k1Iu5OxXr/AG4trbjpjrQ2/GC1BSgUHCVj5UgKzkAH1Jq91jAoIy1XkXFam/s6fGCUk7pLGxJwQMDnrz/SqvD1lp7TYu6L1dGIzwuj2WuVuc4IO1IJxjHOKveB6V5R8Y2gx4kXtAxy42vj/U0hX/mg3vG8W9ESHUt/bPlqUcDzYzqR+5TgfWrbb7nBuTSXbfMjyW1DIUy6FAj6V4oyfWuSPJfiuByK+4y4P521lJ/cUHsjUuobZpq2ruF2kpZZRwBjKlnsEgck15W1prO66uubkm4OqRHB+5iIWfLZT247n1UeT+mAISZPmTnA7NlvyHB0U84VkfUmutQZzXajXGZFZeZjSn2WX0lLrbbhSlwHsoDg/WupSg9X+Eeolak0VDfkKKpUX/ZnyTklSQMKPuU7Sfc1dK0N/hrluJn3uEVEtraadCc8BQKhn6g/0Fb5oFYJxXHLksw4rsmS4ltllBW4tRwEpAySaos+5an1Uw79gRnLXbkpOHX8NypeTgbEnPlIPJ3K+bGMAUEzqbV8ezyBboMZ66XlxtS24EbBUAP5lnohPPU9ewNVO725F2+z52tLg1KirSJRiRwvykjjy2mkjlxayQMnJISQAN3HNoWHcrGmdY2GrMu4BTapLomqyslobiTsK1L3blkEAAOIAJ7WSzaej2C3xZN6uJmOW2OEokySENx0pRtKkp6JJGcqOVcnnHFBW41wjPz2XtLwmrf5MERfK8tKdsh5YSlK0pOCWg0tRBPsO9S2o7PFbs8TTEFlJdukgB54gFZSk73XlHqVnHCuylA1zw4VtvkiRdNO3GXAkKdzI2NYC17eFqadTwSkjCwBkY5PFdK+2Syxf9u1fe5U9TbbhQy66lpJRgFadrYSVJO0Eg5Se9BPzdW2SI+uOZhkyU/jjwmlyXE/qlsEge54qJl3WC1cos9ywXdl0OkNObGmw8pwBOCC4CSdqeMZ4FViYw9bbXHm3x+Vaoq4b0lMaA6phmIpKU+Uwny8bl/MSSrIJSeBUjatRQ4sSG41CevmrJEZtUtuKQ4plRQDhSydrSfYEZJ6Ek0Eu7OiQ9c26as/DJu1udaX8RltRUy4goGD3+9VVxFavtl5m3h5jUF8sH2tGDZEJm3sIccgO5IdQ4HClQXkJGRxx0HWth2uRLkxvOmRRFUs7kMFQUtCewURxu9gSB6mg71KUoFeVfGtaHPEq8Fsk4LKSc55DSAcelemdQXiNYbPLuk5W1iM2Vn1UeyR7k8CvHl8uT94u0u5Sv8AOlOqcUPTJ6fQYFB0KUpQKUpQKVyMNqeeQ0jG5agkZ9ScVmWwuLKeju48xpakKx0yDg0G2v8ADeytWo7o8lX3bcUBQ9SVcf2NehK09/hxtTkay3S6OJKUzXkNtZ7pbCskfVZH0rcNBF6otyrvpy5W5sgOSYy20Enoojj+uKpLLsy+QjcmI9xbnvBIjSGtqUITgJXGc2kqR8yVbspO1RyDwMbJIyKqEpw6T1IuW4o/Yl4dSl0kfLElH5QonshzgHPAUB+aggmorl2gxo+krDDhRIspDsyVclgLLrawpaEqTvUVhaSFLPpkZzmp2xRv4pjtXa9uqfaS+pTENCwYo2LUEuJwAXAcBQKuOhABrr6sgw4txLk1qSu0XcBuc1FKwVPIBLeUp5PmDLZA5UQ2nnNRNtuDWlrotV1sEWzw7qjy48SGNzhS2CfnbQn5lncBwTjoM4JoLXfLbb5l5iJmxZCPiGlN/GRpLjCtyeUNqU2pJIIKyAcjIPc8xmsf4btFkuNsUEsS7rHW35URrzJL5KducDKlHpya5I7mpdReWWm3NOWnH86QZjo7Dafla7dcn9DXJoXSbenmp0mSlTlxlynFrfed81zygohtO888ICc+5PtQcWtHXpPhjcXpMd2M4YG55hzAUnAG5PBIz1qF1zquJ4daYhR9PWfylTGz8OpLYDLRwDlR7q5zjvzmu1IkSPEWa5Bt61M6UjubZUtPCrioHlps/wDt5/Erv0FXedbIVxgLgTY7b0RxGxTS05GMY+n0oPLekfEO9abvb9xL6pbcxwuTGXTgPKPVX+lXuK9D6S15YNWMp+zpiUSSMqiPkJdTxzxnke4rXurPAll1TkjTE/yOMphycqTn0DnUfUH9a1RfdFaksLpbuNnlJSOjzbZW2oZ/MnI+nX2oPYO4YzkYr4U62FAeYjJ6Dd1rxim9XVLYbTc5ob/IJC8ftmueK/NnRzGhQ3ZE0krckICnXvLAxtHXakZOSOuRzjigufjLrxvVN0TbbY6F2mErclYGPOd5BUD+UA4H1PcVrXNfTjam3FIWkoWDgpUMEV8kUGKUpQKVkDNT2mtHX7UslDVpt7y0E8yFoKWkj1K8Y+nWgkPC+yIu+qWnpfywLagzpSz0CG+QCcdzj6ZqKtdtm6s1GiJDbJkTXyo4GQ2FKypR9hnNbsvGhLrY9ENaZ0lEEiXcnEi6T1uBKQnHPU5APHABwAe5q3+HmhYOi7YWWFh+a9gyJRRgqP5R6JHpQTmnrPGsNmh2uEnDMZsIB7qPdR9ycn61JUpQK4JsVidGdizGUPR3UFLjbicpUD1BFc9KCh3DSl/Ftcs1sucZdv8ANbchPTEqU/BKFBYAP/EwQNu7BA65rC9HyrNJjagt8iRdr2wVfFGUsAzG1D5kI/lbwcKSBgcYJ5zV9pQQ1o1Hbbq6YzLympqU7lw5KC08gZxkoVzjPcZFfOtJDEbSl0ckXBNvQYy0CUrnyyRgYHc5OAOpqK8UoqXNKSJAQEOx3GnPi0JPmxUbwFuoKfmBSkqPHbPB6GCskW6XCRGvWoZibw9bw4ldsbbCEs4wESG05w4ogKIJxkOcYKcEJSwT7hp+02g3RhtFplIbbRsQAq3rWBtQ5t4UjJ27wAR8uQeVVeB0qr3k2aPpCWEJS9b5zRSww2cpdU4nCUNjtuOCAO5JqPj3C8aQ+zGdTTEXG3yS3HM1DHluRnj0DgTkFBPAVxjjOc5oLzWCkEEEAg9QaA1HX68wbFb3J1yd8tlOAAAVKWo8BKUjkkntQR+oNIaYujTsi62SI8pKSpTiW9rhA5xuTgn9M1rjQzFr03qWFfZ32ZZIF1tjphs+co7UlbRBW4o7d2CPTrVsuGqNWs2WTejp2DCgsNLdLU2YovlCemUpRhJI7ZNRunELiW95E1qMiNbbZIU+hSkuojl5YdaZSvnOxAwe3KMZxwFof/grUySHl2K57cgnzGnCn6g5FUPXOjfDmDZpy4ghs3T4dZiMNz8LccIwjCCrJ+bFW+DpbTLZtkF/TFpLrsIurWuE3uCkeWDn5ec7znntU3abRYIhdVaLbb46kLLbhjxkIIUOoOBQaotHhZpq8SFw5cW92a4NspcUw46haVpP8yF4IUM8HoR3AqxxvBDSTR+9+OfHot/H9gKslh2u6u1CuX5pnMllDYX+FMZSSUbO3KkuZ75HoBVpoKPbfCfRdveDqbQH1A5AkuqcSP8ApJwfqKurTTbTaW2kJQhIwEpGAPpX3SgxgelZpSgUpSgUpSgUpSg+VISoEKGQRgg9K1lqGDJ0vfbUiyRlyUyHHEW9tBSlyMsJKizlRAUwoAnYSNpGUngAbPqreIlql3DT/wARa/8A1O2upmxOPxLR1R1HCkkjr3oMaf0t5NwXd7qoGUpZcZhMuqVGhqUMKLaTxuPOVgDO5XAyczGoLPHvlll2yTkNyGygKT1Qeyh7g4I/Ss6fu0a+WeJdIassSWwtPOSPUH3ByPpUgeRQVvRV6cn6fUbiUom25a4s7PADjfBV7AjCvrUHptC9aaiXqiahYtMFamrMwtOEuHoqQQe5xhPoK4vEfTsEIbeivSYsi7T2I8xtmQpCJTZIC9yc7eEAkqxnCeuM1emkRLXbkIbS3HhxWsJCeEtoSP7ACg45U2H8exapAC3ZjTi0tFG4KQnAVntj5kjn1qozfDRhMefEsF4lWqFcElMqIG0vNKBG35Qr5k8Y6HHAqW0Z5l0XJ1LIQU/aOEw0HqiKnPln2K8lZ/5gO1Wigo38P6xburFwTfbU+5HjrjoDkBacpUUE5wvrlCef1rMWwa0b+IQNRWyM3JfW844zb1KcSVfl3Lx24yD9avFYPSgp0HTl009PfuFrmKuzs1KBORcXNq3FJKsKQsAhIAURs27emNvNSP8AFKIjqG75bpdq8xext58JWyo5wMuIJCck4G7bU1ClMTY4fiuBxoqUkKAxyklJ/qCKzKjMy4rsaSyh5l1BQ42tOUrSeoI7ig5UncAR3rNVfQ634SLhYJi1Lctb+2Ota9ynIyvmaJ9wMo/6M96tFApSlApSlApSlApSlArB6VmlBQoDg0bq9dreUlFlvbinoSjwGZRxva9MK6j3yKvg6VFamscPUNoet05J2ODKHE/iZWPwrSeyhUPoq+y1uv6c1CtIvtvSN68bRLaP4XkZ6+isdDmg6fibZp11YjrjYLDMSWheTwhbrYbCyPRKFPfuOKjpD8q+WvS2kVl3zJUBiTeVp4LbCWxlJI6b1jbgdt1XnULcNdmlC5uluAlsqkncAFNgfMlWexGQfaq74dQ3JMeVqidu+LvRDrSVH/JjDPktgdB8pycdSe9BcWmksoS22kJQkBKUpGAAOgFfdKUCq7r9UhjTL8+Iohy3uNzVAK2laGlBa0590pI+tWKo7UEFdzs0qA2UD4lHlL39Nijhf/bmg4tKR3YumrYzJx8QIyFPEDGXCMrP1USalj0r5bSEISlIwlIwB6CvqggEw1s64cmttqLUq2pbcXj5QptwlPPqQ4f/AI1PjpWMVmgUpSgUpSgUpSgUpSgUpSgVXdYadYvsVDyHlw7nBJehT2R94wsD/uSehSeCKUoNdq1fL1qzZ9Oz2G2UTbiWJrrROHkNfMQEn8O4pGeTityNoShCUJGEpGAB2FKUH1SlKBSlKBSlKBSlKBSlKBSlKD//2Q=="/>
          <p:cNvSpPr>
            <a:spLocks noChangeAspect="1" noChangeArrowheads="1"/>
          </p:cNvSpPr>
          <p:nvPr/>
        </p:nvSpPr>
        <p:spPr bwMode="auto">
          <a:xfrm>
            <a:off x="1739900" y="-322263"/>
            <a:ext cx="1143000" cy="9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panose="020B0502020202020204" pitchFamily="34" charset="0"/>
              </a:defRPr>
            </a:lvl1pPr>
            <a:lvl2pPr marL="742950" indent="-285750" eaLnBrk="0" hangingPunct="0">
              <a:defRPr>
                <a:solidFill>
                  <a:schemeClr val="tx1"/>
                </a:solidFill>
                <a:latin typeface="Century Gothic" panose="020B0502020202020204" pitchFamily="34" charset="0"/>
              </a:defRPr>
            </a:lvl2pPr>
            <a:lvl3pPr marL="1143000" indent="-228600" eaLnBrk="0" hangingPunct="0">
              <a:defRPr>
                <a:solidFill>
                  <a:schemeClr val="tx1"/>
                </a:solidFill>
                <a:latin typeface="Century Gothic" panose="020B0502020202020204" pitchFamily="34" charset="0"/>
              </a:defRPr>
            </a:lvl3pPr>
            <a:lvl4pPr marL="1600200" indent="-228600" eaLnBrk="0" hangingPunct="0">
              <a:defRPr>
                <a:solidFill>
                  <a:schemeClr val="tx1"/>
                </a:solidFill>
                <a:latin typeface="Century Gothic" panose="020B0502020202020204" pitchFamily="34" charset="0"/>
              </a:defRPr>
            </a:lvl4pPr>
            <a:lvl5pPr marL="2057400" indent="-228600" eaLnBrk="0" hangingPunct="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fontAlgn="base" hangingPunct="1">
              <a:spcBef>
                <a:spcPct val="0"/>
              </a:spcBef>
              <a:spcAft>
                <a:spcPct val="0"/>
              </a:spcAft>
            </a:pPr>
            <a:endParaRPr lang="en-US" altLang="en-US">
              <a:solidFill>
                <a:prstClr val="black"/>
              </a:solidFill>
            </a:endParaRPr>
          </a:p>
        </p:txBody>
      </p:sp>
      <p:sp>
        <p:nvSpPr>
          <p:cNvPr id="4" name="Rectangle 3"/>
          <p:cNvSpPr/>
          <p:nvPr/>
        </p:nvSpPr>
        <p:spPr>
          <a:xfrm>
            <a:off x="4419600" y="5943600"/>
            <a:ext cx="2057400" cy="228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n>
                <a:solidFill>
                  <a:prstClr val="white"/>
                </a:solidFill>
              </a:ln>
              <a:solidFill>
                <a:prstClr val="white"/>
              </a:solidFill>
              <a:latin typeface="Century Gothic"/>
            </a:endParaRPr>
          </a:p>
        </p:txBody>
      </p:sp>
    </p:spTree>
    <p:extLst>
      <p:ext uri="{BB962C8B-B14F-4D97-AF65-F5344CB8AC3E}">
        <p14:creationId xmlns:p14="http://schemas.microsoft.com/office/powerpoint/2010/main" val="1701801083"/>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250"/>
                                        <p:tgtEl>
                                          <p:spTgt spid="5"/>
                                        </p:tgtEl>
                                      </p:cBhvr>
                                    </p:animEffect>
                                    <p:anim calcmode="lin" valueType="num">
                                      <p:cBhvr>
                                        <p:cTn id="8" dur="2250" fill="hold"/>
                                        <p:tgtEl>
                                          <p:spTgt spid="5"/>
                                        </p:tgtEl>
                                        <p:attrNameLst>
                                          <p:attrName>ppt_w</p:attrName>
                                        </p:attrNameLst>
                                      </p:cBhvr>
                                      <p:tavLst>
                                        <p:tav tm="0" fmla="#ppt_w*sin(2.5*pi*$)">
                                          <p:val>
                                            <p:fltVal val="0"/>
                                          </p:val>
                                        </p:tav>
                                        <p:tav tm="100000">
                                          <p:val>
                                            <p:fltVal val="1"/>
                                          </p:val>
                                        </p:tav>
                                      </p:tavLst>
                                    </p:anim>
                                    <p:anim calcmode="lin" valueType="num">
                                      <p:cBhvr>
                                        <p:cTn id="9" dur="225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barn(inVertical)">
                                      <p:cBhvr>
                                        <p:cTn id="14" dur="500"/>
                                        <p:tgtEl>
                                          <p:spTgt spid="2">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barn(inVertical)">
                                      <p:cBhvr>
                                        <p:cTn id="19" dur="500"/>
                                        <p:tgtEl>
                                          <p:spTgt spid="2">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barn(inVertical)">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362200" y="685800"/>
            <a:ext cx="7024688" cy="990600"/>
          </a:xfrm>
        </p:spPr>
        <p:txBody>
          <a:bodyPr/>
          <a:lstStyle/>
          <a:p>
            <a:pPr eaLnBrk="1" hangingPunct="1"/>
            <a:r>
              <a:rPr lang="en-CA" altLang="en-US" smtClean="0"/>
              <a:t>Responsible to Have Sex…</a:t>
            </a:r>
            <a:endParaRPr lang="en-US" altLang="en-US" smtClean="0"/>
          </a:p>
        </p:txBody>
      </p:sp>
      <p:pic>
        <p:nvPicPr>
          <p:cNvPr id="7173" name="Picture 5" descr="http://www.clipartguide.com/_named_clipart_images/0060-0806-2413-1434_Happy_Couple_In_Bed_clipart_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686">
            <a:off x="7772401" y="3429000"/>
            <a:ext cx="2438399" cy="3028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171" name="Content Placeholder 2"/>
          <p:cNvSpPr>
            <a:spLocks noGrp="1"/>
          </p:cNvSpPr>
          <p:nvPr>
            <p:ph idx="1"/>
          </p:nvPr>
        </p:nvSpPr>
        <p:spPr>
          <a:xfrm>
            <a:off x="1905000" y="1674814"/>
            <a:ext cx="6777038" cy="3508375"/>
          </a:xfrm>
        </p:spPr>
        <p:txBody>
          <a:bodyPr/>
          <a:lstStyle/>
          <a:p>
            <a:pPr eaLnBrk="1" hangingPunct="1"/>
            <a:r>
              <a:rPr lang="en-CA" altLang="en-US" smtClean="0"/>
              <a:t>If Life is to continue we then have an obligation, or a responsibility, to have sex…. But then,</a:t>
            </a:r>
          </a:p>
          <a:p>
            <a:pPr eaLnBrk="1" hangingPunct="1"/>
            <a:r>
              <a:rPr lang="en-CA" altLang="en-US" smtClean="0"/>
              <a:t>Are we also to have sex responsibly?</a:t>
            </a:r>
          </a:p>
          <a:p>
            <a:pPr lvl="1" eaLnBrk="1" hangingPunct="1"/>
            <a:r>
              <a:rPr lang="en-CA" altLang="en-US" smtClean="0"/>
              <a:t>What does this mean?</a:t>
            </a:r>
          </a:p>
          <a:p>
            <a:pPr lvl="2" eaLnBrk="1" hangingPunct="1"/>
            <a:r>
              <a:rPr lang="en-CA" altLang="en-US" smtClean="0"/>
              <a:t>We must have respect for what sex allows us to do or..</a:t>
            </a:r>
          </a:p>
          <a:p>
            <a:pPr lvl="4" eaLnBrk="1" hangingPunct="1"/>
            <a:r>
              <a:rPr lang="en-CA" altLang="en-US" smtClean="0"/>
              <a:t> the purposes of sex…but</a:t>
            </a:r>
          </a:p>
          <a:p>
            <a:pPr lvl="4" eaLnBrk="1" hangingPunct="1"/>
            <a:r>
              <a:rPr lang="en-CA" altLang="en-US" smtClean="0"/>
              <a:t> </a:t>
            </a:r>
            <a:r>
              <a:rPr lang="en-CA" altLang="en-US" sz="2400"/>
              <a:t>what are the purposes of sex?</a:t>
            </a:r>
            <a:endParaRPr lang="en-US" altLang="en-US" sz="2400"/>
          </a:p>
        </p:txBody>
      </p:sp>
      <p:pic>
        <p:nvPicPr>
          <p:cNvPr id="7175" name="Picture 7" descr="http://www.childclipart.com/wp-content/uploads/question-mark-clip-art-0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5065714"/>
            <a:ext cx="1295400"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919080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500"/>
                                        <p:tgtEl>
                                          <p:spTgt spid="7171">
                                            <p:txEl>
                                              <p:pRg st="0" end="0"/>
                                            </p:txEl>
                                          </p:spTgt>
                                        </p:tgtEl>
                                      </p:cBhvr>
                                    </p:animEffect>
                                    <p:anim calcmode="lin" valueType="num">
                                      <p:cBhvr>
                                        <p:cTn id="8" dur="1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5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Effect transition="in" filter="fade">
                                      <p:cBhvr>
                                        <p:cTn id="13" dur="1500"/>
                                        <p:tgtEl>
                                          <p:spTgt spid="7171">
                                            <p:txEl>
                                              <p:pRg st="1" end="1"/>
                                            </p:txEl>
                                          </p:spTgt>
                                        </p:tgtEl>
                                      </p:cBhvr>
                                    </p:animEffect>
                                    <p:anim calcmode="lin" valueType="num">
                                      <p:cBhvr>
                                        <p:cTn id="14" dur="1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5" dur="15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3000"/>
                            </p:stCondLst>
                            <p:childTnLst>
                              <p:par>
                                <p:cTn id="17" presetID="42" presetClass="entr" presetSubtype="0" fill="hold" grpId="0" nodeType="afterEffect">
                                  <p:stCondLst>
                                    <p:cond delay="0"/>
                                  </p:stCondLst>
                                  <p:iterate type="wd">
                                    <p:tmPct val="10000"/>
                                  </p:iterate>
                                  <p:childTnLst>
                                    <p:set>
                                      <p:cBhvr>
                                        <p:cTn id="18" dur="1" fill="hold">
                                          <p:stCondLst>
                                            <p:cond delay="0"/>
                                          </p:stCondLst>
                                        </p:cTn>
                                        <p:tgtEl>
                                          <p:spTgt spid="7171">
                                            <p:txEl>
                                              <p:pRg st="2" end="2"/>
                                            </p:txEl>
                                          </p:spTgt>
                                        </p:tgtEl>
                                        <p:attrNameLst>
                                          <p:attrName>style.visibility</p:attrName>
                                        </p:attrNameLst>
                                      </p:cBhvr>
                                      <p:to>
                                        <p:strVal val="visible"/>
                                      </p:to>
                                    </p:set>
                                    <p:animEffect transition="in" filter="fade">
                                      <p:cBhvr>
                                        <p:cTn id="19" dur="1500"/>
                                        <p:tgtEl>
                                          <p:spTgt spid="7171">
                                            <p:txEl>
                                              <p:pRg st="2" end="2"/>
                                            </p:txEl>
                                          </p:spTgt>
                                        </p:tgtEl>
                                      </p:cBhvr>
                                    </p:animEffect>
                                    <p:anim calcmode="lin" valueType="num">
                                      <p:cBhvr>
                                        <p:cTn id="20" dur="1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21" dur="15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5100"/>
                            </p:stCondLst>
                            <p:childTnLst>
                              <p:par>
                                <p:cTn id="23" presetID="42" presetClass="entr" presetSubtype="0" fill="hold" grpId="0" nodeType="after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Effect transition="in" filter="fade">
                                      <p:cBhvr>
                                        <p:cTn id="25" dur="1500"/>
                                        <p:tgtEl>
                                          <p:spTgt spid="7171">
                                            <p:txEl>
                                              <p:pRg st="3" end="3"/>
                                            </p:txEl>
                                          </p:spTgt>
                                        </p:tgtEl>
                                      </p:cBhvr>
                                    </p:animEffect>
                                    <p:anim calcmode="lin" valueType="num">
                                      <p:cBhvr>
                                        <p:cTn id="26" dur="1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7" dur="15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6600"/>
                            </p:stCondLst>
                            <p:childTnLst>
                              <p:par>
                                <p:cTn id="29" presetID="42" presetClass="entr" presetSubtype="0" fill="hold" grpId="0" nodeType="after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Effect transition="in" filter="fade">
                                      <p:cBhvr>
                                        <p:cTn id="31" dur="1500"/>
                                        <p:tgtEl>
                                          <p:spTgt spid="7171">
                                            <p:txEl>
                                              <p:pRg st="4" end="4"/>
                                            </p:txEl>
                                          </p:spTgt>
                                        </p:tgtEl>
                                      </p:cBhvr>
                                    </p:animEffect>
                                    <p:anim calcmode="lin" valueType="num">
                                      <p:cBhvr>
                                        <p:cTn id="32" dur="1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3" dur="15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8100"/>
                            </p:stCondLst>
                            <p:childTnLst>
                              <p:par>
                                <p:cTn id="35" presetID="42" presetClass="entr" presetSubtype="0" fill="hold" grpId="0" nodeType="afterEffect">
                                  <p:stCondLst>
                                    <p:cond delay="0"/>
                                  </p:stCondLst>
                                  <p:childTnLst>
                                    <p:set>
                                      <p:cBhvr>
                                        <p:cTn id="36" dur="1" fill="hold">
                                          <p:stCondLst>
                                            <p:cond delay="0"/>
                                          </p:stCondLst>
                                        </p:cTn>
                                        <p:tgtEl>
                                          <p:spTgt spid="7171">
                                            <p:txEl>
                                              <p:pRg st="5" end="5"/>
                                            </p:txEl>
                                          </p:spTgt>
                                        </p:tgtEl>
                                        <p:attrNameLst>
                                          <p:attrName>style.visibility</p:attrName>
                                        </p:attrNameLst>
                                      </p:cBhvr>
                                      <p:to>
                                        <p:strVal val="visible"/>
                                      </p:to>
                                    </p:set>
                                    <p:animEffect transition="in" filter="fade">
                                      <p:cBhvr>
                                        <p:cTn id="37" dur="1500"/>
                                        <p:tgtEl>
                                          <p:spTgt spid="7171">
                                            <p:txEl>
                                              <p:pRg st="5" end="5"/>
                                            </p:txEl>
                                          </p:spTgt>
                                        </p:tgtEl>
                                      </p:cBhvr>
                                    </p:animEffect>
                                    <p:anim calcmode="lin" valueType="num">
                                      <p:cBhvr>
                                        <p:cTn id="38" dur="1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9" dur="15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7175"/>
                                        </p:tgtEl>
                                        <p:attrNameLst>
                                          <p:attrName>style.visibility</p:attrName>
                                        </p:attrNameLst>
                                      </p:cBhvr>
                                      <p:to>
                                        <p:strVal val="visible"/>
                                      </p:to>
                                    </p:set>
                                    <p:animEffect transition="in" filter="wheel(1)">
                                      <p:cBhvr>
                                        <p:cTn id="44" dur="20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981200" y="533401"/>
            <a:ext cx="7024688" cy="874713"/>
          </a:xfrm>
        </p:spPr>
        <p:txBody>
          <a:bodyPr/>
          <a:lstStyle/>
          <a:p>
            <a:pPr eaLnBrk="1" hangingPunct="1"/>
            <a:r>
              <a:rPr lang="en-CA" altLang="en-US" smtClean="0"/>
              <a:t>The Two Purposes of Sex</a:t>
            </a:r>
            <a:endParaRPr lang="en-US" altLang="en-US" smtClean="0"/>
          </a:p>
        </p:txBody>
      </p:sp>
      <p:sp>
        <p:nvSpPr>
          <p:cNvPr id="8195" name="Content Placeholder 2"/>
          <p:cNvSpPr>
            <a:spLocks noGrp="1"/>
          </p:cNvSpPr>
          <p:nvPr>
            <p:ph idx="1"/>
          </p:nvPr>
        </p:nvSpPr>
        <p:spPr>
          <a:xfrm>
            <a:off x="2590800" y="1447801"/>
            <a:ext cx="6777038" cy="3508375"/>
          </a:xfrm>
        </p:spPr>
        <p:txBody>
          <a:bodyPr/>
          <a:lstStyle/>
          <a:p>
            <a:pPr eaLnBrk="1" hangingPunct="1"/>
            <a:r>
              <a:rPr lang="en-CA" altLang="en-US" smtClean="0"/>
              <a:t>“Purpose” is defined as being the reason for which something exists.</a:t>
            </a:r>
          </a:p>
          <a:p>
            <a:pPr lvl="1" eaLnBrk="1" hangingPunct="1"/>
            <a:r>
              <a:rPr lang="en-CA" altLang="en-US" smtClean="0"/>
              <a:t>So why does sex exist? Or put another way, what does sex do for us / allow us to do?</a:t>
            </a:r>
          </a:p>
          <a:p>
            <a:pPr lvl="1" eaLnBrk="1" hangingPunct="1"/>
            <a:r>
              <a:rPr lang="en-CA" altLang="en-US" smtClean="0"/>
              <a:t>In defining the purposes of sex, the scientific community and the Church very much agree, but how our cultures tend to apply this information does not always agree.</a:t>
            </a:r>
            <a:endParaRPr lang="en-US" altLang="en-US" smtClean="0"/>
          </a:p>
        </p:txBody>
      </p:sp>
      <p:pic>
        <p:nvPicPr>
          <p:cNvPr id="8196" name="Picture 5" descr="http://images.all-free-download.com/images/graphiclarge/question_smiley_clip_art_252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1" y="4419600"/>
            <a:ext cx="2024063"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6600527"/>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 calcmode="lin" valueType="num">
                                      <p:cBhvr additive="base">
                                        <p:cTn id="12"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 calcmode="lin" valueType="num">
                                      <p:cBhvr additive="base">
                                        <p:cTn id="17" dur="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61"/>
          <p:cNvGrpSpPr>
            <a:grpSpLocks/>
          </p:cNvGrpSpPr>
          <p:nvPr/>
        </p:nvGrpSpPr>
        <p:grpSpPr bwMode="auto">
          <a:xfrm>
            <a:off x="1524000" y="0"/>
            <a:ext cx="9144000" cy="6858000"/>
            <a:chOff x="0" y="0"/>
            <a:chExt cx="5760" cy="4320"/>
          </a:xfrm>
        </p:grpSpPr>
        <p:grpSp>
          <p:nvGrpSpPr>
            <p:cNvPr id="6150" name="Group 44"/>
            <p:cNvGrpSpPr>
              <a:grpSpLocks/>
            </p:cNvGrpSpPr>
            <p:nvPr/>
          </p:nvGrpSpPr>
          <p:grpSpPr bwMode="auto">
            <a:xfrm>
              <a:off x="0" y="0"/>
              <a:ext cx="5760" cy="4320"/>
              <a:chOff x="0" y="0"/>
              <a:chExt cx="5760" cy="4320"/>
            </a:xfrm>
          </p:grpSpPr>
          <p:sp>
            <p:nvSpPr>
              <p:cNvPr id="6153" name="Rectangle 45"/>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6154" name="AutoShape 46"/>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6155" name="Rectangle 47"/>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6156" name="Rectangle 48"/>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6157" name="AutoShape 49"/>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6158" name="Rectangle 50"/>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6159" name="Rectangle 51"/>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6160" name="Rectangle 52"/>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6151" name="Text Box 55"/>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6152" name="Picture 60"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7" name="Text Box 53"/>
          <p:cNvSpPr txBox="1">
            <a:spLocks noChangeArrowheads="1"/>
          </p:cNvSpPr>
          <p:nvPr/>
        </p:nvSpPr>
        <p:spPr bwMode="auto">
          <a:xfrm>
            <a:off x="2501900" y="466726"/>
            <a:ext cx="44678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O r a l </a:t>
            </a:r>
            <a:r>
              <a:rPr lang="en-US" altLang="en-US" sz="2600">
                <a:solidFill>
                  <a:srgbClr val="FFFFFF"/>
                </a:solidFill>
                <a:latin typeface="Gill Sans" pitchFamily="124" charset="0"/>
              </a:rPr>
              <a:t>c o n t r a c e p t i v e s</a:t>
            </a:r>
            <a:endParaRPr lang="en-US" altLang="en-US" sz="2600">
              <a:solidFill>
                <a:srgbClr val="FFFFFF"/>
              </a:solidFill>
              <a:latin typeface="Gill Sans Light" pitchFamily="124" charset="0"/>
            </a:endParaRPr>
          </a:p>
        </p:txBody>
      </p:sp>
      <p:sp>
        <p:nvSpPr>
          <p:cNvPr id="6148" name="Rectangle 3"/>
          <p:cNvSpPr>
            <a:spLocks noGrp="1" noChangeArrowheads="1"/>
          </p:cNvSpPr>
          <p:nvPr>
            <p:ph type="body" idx="1"/>
          </p:nvPr>
        </p:nvSpPr>
        <p:spPr>
          <a:xfrm>
            <a:off x="2209800" y="1219200"/>
            <a:ext cx="8229600" cy="4114800"/>
          </a:xfrm>
        </p:spPr>
        <p:txBody>
          <a:bodyPr/>
          <a:lstStyle/>
          <a:p>
            <a:pPr eaLnBrk="1" hangingPunct="1">
              <a:buFontTx/>
              <a:buNone/>
            </a:pPr>
            <a:r>
              <a:rPr lang="en-US" altLang="en-US" sz="1600"/>
              <a:t>	What are the</a:t>
            </a:r>
            <a:r>
              <a:rPr lang="en-US" altLang="en-US" sz="1600" b="1"/>
              <a:t> disadvantages?</a:t>
            </a:r>
            <a:br>
              <a:rPr lang="en-US" altLang="en-US" sz="1600" b="1"/>
            </a:br>
            <a:endParaRPr lang="en-US" altLang="en-US" sz="1600"/>
          </a:p>
          <a:p>
            <a:pPr eaLnBrk="1" hangingPunct="1">
              <a:buFontTx/>
              <a:buNone/>
            </a:pPr>
            <a:r>
              <a:rPr lang="en-US" altLang="en-US" sz="1600"/>
              <a:t>		1. </a:t>
            </a:r>
            <a:r>
              <a:rPr lang="en-US" altLang="en-US" sz="1600">
                <a:latin typeface="Gill Sans Light" pitchFamily="124" charset="0"/>
              </a:rPr>
              <a:t>Must be taken every day. The progestin-only pill must be taken at the same </a:t>
            </a:r>
          </a:p>
          <a:p>
            <a:pPr eaLnBrk="1" hangingPunct="1">
              <a:buFontTx/>
              <a:buNone/>
            </a:pPr>
            <a:r>
              <a:rPr lang="en-US" altLang="en-US" sz="1600">
                <a:latin typeface="Gill Sans Light" pitchFamily="124" charset="0"/>
              </a:rPr>
              <a:t>		    time every day</a:t>
            </a:r>
          </a:p>
          <a:p>
            <a:pPr eaLnBrk="1" hangingPunct="1">
              <a:buFontTx/>
              <a:buNone/>
            </a:pPr>
            <a:r>
              <a:rPr lang="en-US" altLang="en-US" sz="1600">
                <a:latin typeface="Gill Sans Light" pitchFamily="124" charset="0"/>
              </a:rPr>
              <a:t>		</a:t>
            </a:r>
            <a:r>
              <a:rPr lang="en-US" altLang="en-US" sz="1600"/>
              <a:t>2.</a:t>
            </a:r>
            <a:r>
              <a:rPr lang="en-US" altLang="en-US" sz="1600">
                <a:latin typeface="Gill Sans Light" pitchFamily="124" charset="0"/>
              </a:rPr>
              <a:t> May cause irregular bleeding or spotting </a:t>
            </a:r>
          </a:p>
          <a:p>
            <a:pPr eaLnBrk="1" hangingPunct="1">
              <a:buFontTx/>
              <a:buNone/>
            </a:pPr>
            <a:r>
              <a:rPr lang="en-US" altLang="en-US" sz="1600">
                <a:latin typeface="Gill Sans Light" pitchFamily="124" charset="0"/>
              </a:rPr>
              <a:t>		</a:t>
            </a:r>
            <a:r>
              <a:rPr lang="en-US" altLang="en-US" sz="1600"/>
              <a:t>3.</a:t>
            </a:r>
            <a:r>
              <a:rPr lang="en-US" altLang="en-US" sz="1600">
                <a:latin typeface="Gill Sans Light" pitchFamily="124" charset="0"/>
              </a:rPr>
              <a:t> Effectiveness may be reduced by other medications </a:t>
            </a:r>
          </a:p>
          <a:p>
            <a:pPr eaLnBrk="1" hangingPunct="1">
              <a:buFontTx/>
              <a:buNone/>
            </a:pPr>
            <a:r>
              <a:rPr lang="en-US" altLang="en-US" sz="1600">
                <a:latin typeface="Gill Sans Light" pitchFamily="124" charset="0"/>
              </a:rPr>
              <a:t>		</a:t>
            </a:r>
            <a:r>
              <a:rPr lang="en-US" altLang="en-US" sz="1600"/>
              <a:t>4.</a:t>
            </a:r>
            <a:r>
              <a:rPr lang="en-US" altLang="en-US" sz="1600">
                <a:latin typeface="Gill Sans Light" pitchFamily="124" charset="0"/>
              </a:rPr>
              <a:t> Should not be used by women over the age of 35 who smoke  </a:t>
            </a:r>
          </a:p>
          <a:p>
            <a:pPr eaLnBrk="1" hangingPunct="1">
              <a:buFontTx/>
              <a:buNone/>
            </a:pPr>
            <a:r>
              <a:rPr lang="en-US" altLang="en-US" sz="1600">
                <a:latin typeface="Gill Sans Light" pitchFamily="124" charset="0"/>
              </a:rPr>
              <a:t>		</a:t>
            </a:r>
            <a:r>
              <a:rPr lang="en-US" altLang="en-US" sz="1600"/>
              <a:t>5.</a:t>
            </a:r>
            <a:r>
              <a:rPr lang="en-US" altLang="en-US" sz="1600">
                <a:latin typeface="Gill Sans Light" pitchFamily="124" charset="0"/>
              </a:rPr>
              <a:t> May increase the risk of blood clots, particularly in women who have certain 	    blood disorders or a family history of blood clots  </a:t>
            </a:r>
          </a:p>
          <a:p>
            <a:pPr eaLnBrk="1" hangingPunct="1">
              <a:buFontTx/>
              <a:buNone/>
            </a:pPr>
            <a:r>
              <a:rPr lang="en-US" altLang="en-US" sz="1600">
                <a:latin typeface="Gill Sans Light" pitchFamily="124" charset="0"/>
              </a:rPr>
              <a:t>		</a:t>
            </a:r>
            <a:r>
              <a:rPr lang="en-US" altLang="en-US" sz="1600"/>
              <a:t>6.</a:t>
            </a:r>
            <a:r>
              <a:rPr lang="en-US" altLang="en-US" sz="1600">
                <a:latin typeface="Gill Sans Light" pitchFamily="124" charset="0"/>
              </a:rPr>
              <a:t> Does not protect against STIs </a:t>
            </a:r>
          </a:p>
          <a:p>
            <a:pPr eaLnBrk="1" hangingPunct="1">
              <a:buFontTx/>
              <a:buNone/>
            </a:pPr>
            <a:r>
              <a:rPr lang="en-US" altLang="en-US" sz="1600">
                <a:latin typeface="Gill Sans Light" pitchFamily="124" charset="0"/>
              </a:rPr>
              <a:t>		</a:t>
            </a:r>
            <a:r>
              <a:rPr lang="en-US" altLang="en-US" sz="1600"/>
              <a:t>7.</a:t>
            </a:r>
            <a:r>
              <a:rPr lang="en-US" altLang="en-US" sz="1600">
                <a:latin typeface="Gill Sans Light" pitchFamily="124" charset="0"/>
              </a:rPr>
              <a:t> May increase the number of headaches </a:t>
            </a:r>
          </a:p>
          <a:p>
            <a:pPr eaLnBrk="1" hangingPunct="1">
              <a:buFontTx/>
              <a:buNone/>
            </a:pPr>
            <a:r>
              <a:rPr lang="en-US" altLang="en-US" sz="1600">
                <a:latin typeface="Gill Sans Light" pitchFamily="124" charset="0"/>
              </a:rPr>
              <a:t>		</a:t>
            </a:r>
            <a:r>
              <a:rPr lang="en-US" altLang="en-US" sz="1600"/>
              <a:t>8.</a:t>
            </a:r>
            <a:r>
              <a:rPr lang="en-US" altLang="en-US" sz="1600">
                <a:latin typeface="Gill Sans Light" pitchFamily="124" charset="0"/>
              </a:rPr>
              <a:t> May not be suitable for breastfeeding women</a:t>
            </a:r>
          </a:p>
        </p:txBody>
      </p:sp>
      <p:sp>
        <p:nvSpPr>
          <p:cNvPr id="6149" name="AutoShape 4"/>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4334131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981200" y="762001"/>
            <a:ext cx="5257800" cy="1692275"/>
          </a:xfrm>
        </p:spPr>
        <p:txBody>
          <a:bodyPr/>
          <a:lstStyle/>
          <a:p>
            <a:r>
              <a:rPr lang="en-CA" altLang="en-US" smtClean="0"/>
              <a:t>The First of the Two </a:t>
            </a:r>
            <a:br>
              <a:rPr lang="en-CA" altLang="en-US" smtClean="0"/>
            </a:br>
            <a:r>
              <a:rPr lang="en-CA" altLang="en-US" smtClean="0"/>
              <a:t>Primary Purposes </a:t>
            </a:r>
            <a:br>
              <a:rPr lang="en-CA" altLang="en-US" smtClean="0"/>
            </a:br>
            <a:r>
              <a:rPr lang="en-CA" altLang="en-US" smtClean="0"/>
              <a:t>of Sex</a:t>
            </a:r>
            <a:endParaRPr lang="en-US" altLang="en-US" smtClean="0"/>
          </a:p>
        </p:txBody>
      </p:sp>
      <p:sp>
        <p:nvSpPr>
          <p:cNvPr id="3" name="Content Placeholder 2"/>
          <p:cNvSpPr>
            <a:spLocks noGrp="1"/>
          </p:cNvSpPr>
          <p:nvPr>
            <p:ph idx="1"/>
          </p:nvPr>
        </p:nvSpPr>
        <p:spPr>
          <a:xfrm>
            <a:off x="1905000" y="2438400"/>
            <a:ext cx="8229600" cy="4114800"/>
          </a:xfrm>
        </p:spPr>
        <p:txBody>
          <a:bodyPr/>
          <a:lstStyle/>
          <a:p>
            <a:pPr marL="527050" indent="-457200">
              <a:buFont typeface="Century Gothic" panose="020B0502020202020204" pitchFamily="34" charset="0"/>
              <a:buAutoNum type="arabicPeriod"/>
            </a:pPr>
            <a:r>
              <a:rPr lang="en-CA" altLang="en-US" sz="2000" b="1"/>
              <a:t>Unitive/Loving</a:t>
            </a:r>
          </a:p>
          <a:p>
            <a:pPr marL="823913" lvl="1" indent="-457200">
              <a:buFont typeface="Century Gothic" panose="020B0502020202020204" pitchFamily="34" charset="0"/>
              <a:buAutoNum type="alphaLcPeriod"/>
            </a:pPr>
            <a:r>
              <a:rPr lang="en-CA" altLang="en-US" sz="2000" b="1"/>
              <a:t>The unity of two people (in the church perspective a husband and a wife) by the unconditional gift of self to each other.  This unity brings pleasure physically, emotionally, and spiritually to the couple</a:t>
            </a:r>
          </a:p>
          <a:p>
            <a:pPr marL="823913" lvl="1" indent="-457200">
              <a:buFont typeface="Century Gothic" panose="020B0502020202020204" pitchFamily="34" charset="0"/>
              <a:buAutoNum type="alphaLcPeriod"/>
            </a:pPr>
            <a:r>
              <a:rPr lang="en-CA" altLang="en-US" sz="2000" b="1"/>
              <a:t>The unconditional nature is key, as one is saying ‘I hold nothing back” in self-donation to the other.</a:t>
            </a:r>
          </a:p>
          <a:p>
            <a:pPr marL="823913" lvl="1" indent="-457200">
              <a:buFont typeface="Century Gothic" panose="020B0502020202020204" pitchFamily="34" charset="0"/>
              <a:buAutoNum type="alphaLcPeriod"/>
            </a:pPr>
            <a:r>
              <a:rPr lang="en-CA" altLang="en-US" sz="2000" b="1"/>
              <a:t>The couple “walk to Jesus as one unified body, not two people.”</a:t>
            </a:r>
          </a:p>
          <a:p>
            <a:pPr marL="823913" lvl="1" indent="-457200">
              <a:buFont typeface="Century Gothic" panose="020B0502020202020204" pitchFamily="34" charset="0"/>
              <a:buAutoNum type="alphaLcPeriod"/>
            </a:pPr>
            <a:r>
              <a:rPr lang="en-CA" altLang="en-US" sz="2000" b="1"/>
              <a:t>Genesis 2: 24: “Therefore a man leaves his father and mother and clings to his wife, and they become one flesh”</a:t>
            </a:r>
          </a:p>
          <a:p>
            <a:pPr marL="823913" lvl="1" indent="-457200">
              <a:buFont typeface="Century Gothic" panose="020B0502020202020204" pitchFamily="34" charset="0"/>
              <a:buAutoNum type="alphaLcPeriod"/>
            </a:pPr>
            <a:endParaRPr lang="en-US" altLang="en-US" smtClean="0"/>
          </a:p>
        </p:txBody>
      </p:sp>
      <p:pic>
        <p:nvPicPr>
          <p:cNvPr id="9220" name="Picture 2" descr="http://2.bp.blogspot.com/-k4Og2yl3WQE/TqG99SU_lAI/AAAAAAAABqM/snusSRIcGO8/s1600/Tow+become+o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838200"/>
            <a:ext cx="32385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8133503"/>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cartoonclipartworld.com/newbaby/images/140001_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1066801"/>
            <a:ext cx="20574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itle 1"/>
          <p:cNvSpPr>
            <a:spLocks noGrp="1"/>
          </p:cNvSpPr>
          <p:nvPr>
            <p:ph type="title"/>
          </p:nvPr>
        </p:nvSpPr>
        <p:spPr>
          <a:xfrm>
            <a:off x="2133600" y="609601"/>
            <a:ext cx="8001000" cy="1255713"/>
          </a:xfrm>
        </p:spPr>
        <p:txBody>
          <a:bodyPr/>
          <a:lstStyle/>
          <a:p>
            <a:r>
              <a:rPr lang="en-CA" altLang="en-US" smtClean="0"/>
              <a:t>The Second of the Two Primary Purposes of Sex</a:t>
            </a:r>
            <a:endParaRPr lang="en-US" altLang="en-US" smtClean="0"/>
          </a:p>
        </p:txBody>
      </p:sp>
      <p:sp>
        <p:nvSpPr>
          <p:cNvPr id="3" name="Content Placeholder 2"/>
          <p:cNvSpPr>
            <a:spLocks noGrp="1"/>
          </p:cNvSpPr>
          <p:nvPr>
            <p:ph idx="1"/>
          </p:nvPr>
        </p:nvSpPr>
        <p:spPr>
          <a:xfrm>
            <a:off x="2209800" y="1752600"/>
            <a:ext cx="6777038" cy="4648200"/>
          </a:xfrm>
        </p:spPr>
        <p:txBody>
          <a:bodyPr/>
          <a:lstStyle/>
          <a:p>
            <a:pPr marL="527050" indent="-457200">
              <a:buFont typeface="Century Gothic" panose="020B0502020202020204" pitchFamily="34" charset="0"/>
              <a:buAutoNum type="arabicPeriod" startAt="2"/>
            </a:pPr>
            <a:r>
              <a:rPr lang="en-CA" altLang="en-US" sz="2000" b="1"/>
              <a:t>Procreative</a:t>
            </a:r>
          </a:p>
          <a:p>
            <a:pPr marL="823913" lvl="1" indent="-457200">
              <a:buFont typeface="Century Gothic" panose="020B0502020202020204" pitchFamily="34" charset="0"/>
              <a:buAutoNum type="alphaLcPeriod"/>
            </a:pPr>
            <a:r>
              <a:rPr lang="en-CA" altLang="en-US" sz="2000" b="1"/>
              <a:t>“Being Open to the Transmission of Life” (Humanae Vitae -1968 – Papal Encyclical)</a:t>
            </a:r>
          </a:p>
          <a:p>
            <a:pPr marL="823913" lvl="1" indent="-457200">
              <a:buFont typeface="Century Gothic" panose="020B0502020202020204" pitchFamily="34" charset="0"/>
              <a:buAutoNum type="alphaLcPeriod"/>
            </a:pPr>
            <a:r>
              <a:rPr lang="en-CA" altLang="en-US" sz="2000" b="1"/>
              <a:t>Does NOT mean sex is sinful or “wrong” if pregnancy does not occur, but rather states that one of the purposes of sex is the biological function of reproduction.  This purpose must be respected in our sexual expression.</a:t>
            </a:r>
          </a:p>
          <a:p>
            <a:pPr marL="823913" lvl="1" indent="-457200">
              <a:buFont typeface="Century Gothic" panose="020B0502020202020204" pitchFamily="34" charset="0"/>
              <a:buAutoNum type="alphaLcPeriod"/>
            </a:pPr>
            <a:r>
              <a:rPr lang="en-CA" altLang="en-US" sz="2000" b="1"/>
              <a:t>Intercourse occurs naturally with nothing foreign/artificial introduced, and as a result is “open to the possibility” of new life.</a:t>
            </a:r>
          </a:p>
          <a:p>
            <a:pPr marL="823913" lvl="1" indent="-457200">
              <a:buFont typeface="Century Gothic" panose="020B0502020202020204" pitchFamily="34" charset="0"/>
              <a:buAutoNum type="alphaLcPeriod"/>
            </a:pPr>
            <a:r>
              <a:rPr lang="en-CA" altLang="en-US" sz="2000" b="1"/>
              <a:t>Respects who we are as biological creatures with a biological function</a:t>
            </a:r>
            <a:endParaRPr lang="en-US" altLang="en-US" sz="2000" b="1"/>
          </a:p>
        </p:txBody>
      </p:sp>
    </p:spTree>
    <p:extLst>
      <p:ext uri="{BB962C8B-B14F-4D97-AF65-F5344CB8AC3E}">
        <p14:creationId xmlns:p14="http://schemas.microsoft.com/office/powerpoint/2010/main" val="3578505793"/>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133600" y="685800"/>
            <a:ext cx="7939088" cy="1447800"/>
          </a:xfrm>
        </p:spPr>
        <p:txBody>
          <a:bodyPr/>
          <a:lstStyle/>
          <a:p>
            <a:r>
              <a:rPr lang="en-CA" altLang="en-US" smtClean="0"/>
              <a:t>Technology &amp; Reproduction: </a:t>
            </a:r>
            <a:br>
              <a:rPr lang="en-CA" altLang="en-US" smtClean="0"/>
            </a:br>
            <a:r>
              <a:rPr lang="en-CA" altLang="en-US" smtClean="0"/>
              <a:t>A Moral Perspective</a:t>
            </a:r>
            <a:endParaRPr lang="en-US" altLang="en-US" smtClean="0"/>
          </a:p>
        </p:txBody>
      </p:sp>
      <p:sp>
        <p:nvSpPr>
          <p:cNvPr id="3" name="Content Placeholder 2"/>
          <p:cNvSpPr>
            <a:spLocks noGrp="1"/>
          </p:cNvSpPr>
          <p:nvPr>
            <p:ph idx="1"/>
          </p:nvPr>
        </p:nvSpPr>
        <p:spPr>
          <a:xfrm>
            <a:off x="2566988" y="2324100"/>
            <a:ext cx="7415212" cy="3848100"/>
          </a:xfrm>
        </p:spPr>
        <p:txBody>
          <a:bodyPr/>
          <a:lstStyle/>
          <a:p>
            <a:r>
              <a:rPr lang="en-CA" altLang="en-US" smtClean="0"/>
              <a:t>When discussing any moral question regarding sexual expression, technological or otherwise, the Church will always come back to the same basic question in formulating a moral stance:</a:t>
            </a:r>
          </a:p>
          <a:p>
            <a:pPr lvl="2"/>
            <a:r>
              <a:rPr lang="en-CA" altLang="en-US" sz="2800" b="1"/>
              <a:t>Does this act respect our sexuality in relationship to the two equal and intertwined purposes of sex? </a:t>
            </a:r>
          </a:p>
          <a:p>
            <a:pPr lvl="4"/>
            <a:r>
              <a:rPr lang="en-CA" altLang="en-US" sz="2400" b="1"/>
              <a:t>(unitive / procreative)</a:t>
            </a:r>
            <a:endParaRPr lang="en-US" altLang="en-US" sz="2400" b="1"/>
          </a:p>
        </p:txBody>
      </p:sp>
    </p:spTree>
    <p:extLst>
      <p:ext uri="{BB962C8B-B14F-4D97-AF65-F5344CB8AC3E}">
        <p14:creationId xmlns:p14="http://schemas.microsoft.com/office/powerpoint/2010/main" val="1175908839"/>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CA" altLang="en-US" smtClean="0"/>
              <a:t>Reproductive Technologies to Aid in Procreation</a:t>
            </a:r>
            <a:endParaRPr lang="en-US" altLang="en-US" smtClean="0"/>
          </a:p>
        </p:txBody>
      </p:sp>
      <p:sp>
        <p:nvSpPr>
          <p:cNvPr id="3" name="Content Placeholder 2"/>
          <p:cNvSpPr>
            <a:spLocks noGrp="1"/>
          </p:cNvSpPr>
          <p:nvPr>
            <p:ph idx="1"/>
          </p:nvPr>
        </p:nvSpPr>
        <p:spPr>
          <a:xfrm>
            <a:off x="2057400" y="2324100"/>
            <a:ext cx="8153400" cy="4152900"/>
          </a:xfrm>
        </p:spPr>
        <p:txBody>
          <a:bodyPr/>
          <a:lstStyle/>
          <a:p>
            <a:r>
              <a:rPr lang="en-CA" altLang="en-US" smtClean="0"/>
              <a:t>When discussing forms of reproductive technology used to assist couples having difficulty conceiving a child the Church once again returns to its original questions regarding the two purposes of sex to formulate its stance.</a:t>
            </a:r>
          </a:p>
          <a:p>
            <a:pPr lvl="1"/>
            <a:r>
              <a:rPr lang="en-CA" altLang="en-US" smtClean="0"/>
              <a:t>While an argument can be made that such assistance would be “open to the possibility” of procreation, the Church contends that the unitive nature of the sex act is undermined or neglected.  As such these forms of technological assistance are deemed immoral by the Church.</a:t>
            </a:r>
            <a:endParaRPr lang="en-US" altLang="en-US" smtClean="0"/>
          </a:p>
        </p:txBody>
      </p:sp>
    </p:spTree>
    <p:extLst>
      <p:ext uri="{BB962C8B-B14F-4D97-AF65-F5344CB8AC3E}">
        <p14:creationId xmlns:p14="http://schemas.microsoft.com/office/powerpoint/2010/main" val="798697757"/>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057401" y="762001"/>
            <a:ext cx="7415213" cy="950913"/>
          </a:xfrm>
        </p:spPr>
        <p:txBody>
          <a:bodyPr/>
          <a:lstStyle/>
          <a:p>
            <a:r>
              <a:rPr lang="en-CA" altLang="en-US" smtClean="0"/>
              <a:t>ARTIFICIAL CONTRACEPTION</a:t>
            </a:r>
            <a:endParaRPr lang="en-US" altLang="en-US" smtClean="0"/>
          </a:p>
        </p:txBody>
      </p:sp>
      <p:sp>
        <p:nvSpPr>
          <p:cNvPr id="3" name="Content Placeholder 2"/>
          <p:cNvSpPr>
            <a:spLocks noGrp="1"/>
          </p:cNvSpPr>
          <p:nvPr>
            <p:ph idx="1"/>
          </p:nvPr>
        </p:nvSpPr>
        <p:spPr>
          <a:xfrm>
            <a:off x="2209800" y="1676400"/>
            <a:ext cx="7848600" cy="4648200"/>
          </a:xfrm>
        </p:spPr>
        <p:txBody>
          <a:bodyPr/>
          <a:lstStyle/>
          <a:p>
            <a:r>
              <a:rPr lang="en-CA" altLang="en-US" sz="2000" b="1"/>
              <a:t>Known as “birth control”, but perhaps the term “birth avoidance” would be a better term as this technology allows us to avoid creating new life, and does nothing to assist us in the creation of new life therefore is a very limited form of birth </a:t>
            </a:r>
            <a:r>
              <a:rPr lang="en-CA" altLang="en-US" sz="2000" b="1" i="1" u="sng"/>
              <a:t>control</a:t>
            </a:r>
          </a:p>
          <a:p>
            <a:r>
              <a:rPr lang="en-CA" altLang="en-US" sz="2000" b="1"/>
              <a:t>The name itself tells us much about what this is:</a:t>
            </a:r>
          </a:p>
          <a:p>
            <a:pPr lvl="1"/>
            <a:r>
              <a:rPr lang="en-CA" altLang="en-US" sz="1800" b="1"/>
              <a:t>Artificial = man-made or non-natural / not naturally occurring</a:t>
            </a:r>
          </a:p>
          <a:p>
            <a:pPr lvl="1"/>
            <a:r>
              <a:rPr lang="en-CA" altLang="en-US" sz="1800" b="1"/>
              <a:t>Contra is the prefix meaning “against”</a:t>
            </a:r>
          </a:p>
          <a:p>
            <a:pPr lvl="1"/>
            <a:r>
              <a:rPr lang="en-CA" altLang="en-US" sz="1800" b="1"/>
              <a:t>Ception comes from the Latin root word meaning to conceive or create new life.	</a:t>
            </a:r>
          </a:p>
          <a:p>
            <a:pPr lvl="2"/>
            <a:r>
              <a:rPr lang="en-CA" altLang="en-US" b="1" smtClean="0"/>
              <a:t>Thus artificial contraception is a man-made or non-natural device introduced into the sexual experience for the primary purpose of eliminating (being against) the creation of a new life.</a:t>
            </a:r>
            <a:endParaRPr lang="en-US" altLang="en-US" b="1" smtClean="0"/>
          </a:p>
        </p:txBody>
      </p:sp>
    </p:spTree>
    <p:extLst>
      <p:ext uri="{BB962C8B-B14F-4D97-AF65-F5344CB8AC3E}">
        <p14:creationId xmlns:p14="http://schemas.microsoft.com/office/powerpoint/2010/main" val="556437725"/>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arn(inVertical)">
                                      <p:cBhvr>
                                        <p:cTn id="11" dur="500"/>
                                        <p:tgtEl>
                                          <p:spTgt spid="3">
                                            <p:txEl>
                                              <p:pRg st="1" end="1"/>
                                            </p:txEl>
                                          </p:spTgt>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arn(inVertical)">
                                      <p:cBhvr>
                                        <p:cTn id="19" dur="500"/>
                                        <p:tgtEl>
                                          <p:spTgt spid="3">
                                            <p:txEl>
                                              <p:pRg st="3" end="3"/>
                                            </p:txEl>
                                          </p:spTgt>
                                        </p:tgtEl>
                                      </p:cBhvr>
                                    </p:animEffect>
                                  </p:childTnLst>
                                </p:cTn>
                              </p:par>
                            </p:childTnLst>
                          </p:cTn>
                        </p:par>
                        <p:par>
                          <p:cTn id="20" fill="hold" nodeType="afterGroup">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childTnLst>
                          </p:cTn>
                        </p:par>
                        <p:par>
                          <p:cTn id="24" fill="hold" nodeType="afterGroup">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057400" y="685800"/>
            <a:ext cx="6477000" cy="1143000"/>
          </a:xfrm>
        </p:spPr>
        <p:txBody>
          <a:bodyPr/>
          <a:lstStyle/>
          <a:p>
            <a:r>
              <a:rPr lang="en-CA" altLang="en-US" smtClean="0"/>
              <a:t>Morality of </a:t>
            </a:r>
            <a:br>
              <a:rPr lang="en-CA" altLang="en-US" smtClean="0"/>
            </a:br>
            <a:r>
              <a:rPr lang="en-CA" altLang="en-US" smtClean="0"/>
              <a:t>Artificial Contraception</a:t>
            </a:r>
            <a:endParaRPr lang="en-US" altLang="en-US" smtClean="0"/>
          </a:p>
        </p:txBody>
      </p:sp>
      <p:sp>
        <p:nvSpPr>
          <p:cNvPr id="3" name="Content Placeholder 2"/>
          <p:cNvSpPr>
            <a:spLocks noGrp="1"/>
          </p:cNvSpPr>
          <p:nvPr>
            <p:ph idx="1"/>
          </p:nvPr>
        </p:nvSpPr>
        <p:spPr>
          <a:xfrm>
            <a:off x="2133600" y="1828800"/>
            <a:ext cx="8153400" cy="4648200"/>
          </a:xfrm>
        </p:spPr>
        <p:txBody>
          <a:bodyPr/>
          <a:lstStyle/>
          <a:p>
            <a:r>
              <a:rPr lang="en-CA" altLang="en-US" sz="2000" b="1"/>
              <a:t>When we consider the two-fold purposes of sex, various forms of artificial contraception (condoms (male &amp; female versions), oral contraceptive pills / injections, intrauterine devices (I.U.D.’s), spermicidal foams/jellies, artificial diaphragms, etc) fall short in both realms:</a:t>
            </a:r>
          </a:p>
          <a:p>
            <a:pPr lvl="1"/>
            <a:r>
              <a:rPr lang="en-CA" altLang="en-US" sz="2000" b="1"/>
              <a:t>Unitive – implies that nothing is held back.  In various forms of artificial contraception one “holds back” a part of who they are in various ways physically, emotionally, spiritually</a:t>
            </a:r>
          </a:p>
          <a:p>
            <a:pPr lvl="1"/>
            <a:r>
              <a:rPr lang="en-CA" altLang="en-US" sz="2000" b="1"/>
              <a:t>Procreative – one is not open to the possibility of procreation when using artificial contraceptives as the primary purpose of the technological aid is to close this possibility.</a:t>
            </a:r>
          </a:p>
          <a:p>
            <a:pPr lvl="3"/>
            <a:r>
              <a:rPr lang="en-CA" altLang="en-US" sz="2000" b="1"/>
              <a:t>THUS – From a moral perspective the Church does </a:t>
            </a:r>
            <a:r>
              <a:rPr lang="en-CA" altLang="en-US" sz="2000" b="1" u="sng"/>
              <a:t>NOT</a:t>
            </a:r>
            <a:r>
              <a:rPr lang="en-CA" altLang="en-US" sz="2000" b="1"/>
              <a:t> support the use of artificial contraceptives</a:t>
            </a:r>
            <a:endParaRPr lang="en-US" altLang="en-US" sz="2000" b="1"/>
          </a:p>
        </p:txBody>
      </p:sp>
    </p:spTree>
    <p:extLst>
      <p:ext uri="{BB962C8B-B14F-4D97-AF65-F5344CB8AC3E}">
        <p14:creationId xmlns:p14="http://schemas.microsoft.com/office/powerpoint/2010/main" val="320487392"/>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209800" y="533401"/>
            <a:ext cx="7024688" cy="722313"/>
          </a:xfrm>
        </p:spPr>
        <p:txBody>
          <a:bodyPr/>
          <a:lstStyle/>
          <a:p>
            <a:r>
              <a:rPr lang="en-CA" altLang="en-US" smtClean="0"/>
              <a:t>Sterilization - Permanency</a:t>
            </a:r>
            <a:endParaRPr lang="en-US" altLang="en-US" smtClean="0"/>
          </a:p>
        </p:txBody>
      </p:sp>
      <p:sp>
        <p:nvSpPr>
          <p:cNvPr id="15363" name="Content Placeholder 2"/>
          <p:cNvSpPr>
            <a:spLocks noGrp="1"/>
          </p:cNvSpPr>
          <p:nvPr>
            <p:ph idx="1"/>
          </p:nvPr>
        </p:nvSpPr>
        <p:spPr>
          <a:xfrm>
            <a:off x="1981200" y="1219200"/>
            <a:ext cx="8077200" cy="4953000"/>
          </a:xfrm>
        </p:spPr>
        <p:txBody>
          <a:bodyPr/>
          <a:lstStyle/>
          <a:p>
            <a:r>
              <a:rPr lang="en-CA" altLang="en-US" sz="2000" b="1"/>
              <a:t>Technology allows for us to choose to have surgical procedures performed on our bodies to render us incapable of having children (vasectomy in men, tubal ligation in women).</a:t>
            </a:r>
          </a:p>
          <a:p>
            <a:r>
              <a:rPr lang="en-CA" altLang="en-US" sz="2000" b="1"/>
              <a:t>Church distinction of direct and indirect sterilization in assessing the morality question</a:t>
            </a:r>
          </a:p>
          <a:p>
            <a:pPr lvl="1"/>
            <a:r>
              <a:rPr lang="en-CA" altLang="en-US" sz="2000" b="1" u="sng"/>
              <a:t>Direct</a:t>
            </a:r>
            <a:r>
              <a:rPr lang="en-CA" altLang="en-US" sz="2000" b="1"/>
              <a:t> – choice made with primary reason being to be rendered sterile.</a:t>
            </a:r>
          </a:p>
          <a:p>
            <a:pPr lvl="1"/>
            <a:r>
              <a:rPr lang="en-CA" altLang="en-US" sz="2000" b="1" u="sng"/>
              <a:t>Indirect</a:t>
            </a:r>
            <a:r>
              <a:rPr lang="en-CA" altLang="en-US" sz="2000" b="1"/>
              <a:t> – Choice is severely limited to non-existent and primary purpose is NOT to be rendered sterile.</a:t>
            </a:r>
          </a:p>
          <a:p>
            <a:pPr lvl="2"/>
            <a:r>
              <a:rPr lang="en-CA" altLang="en-US" sz="1800" b="1"/>
              <a:t>When addressing the questions of unity and being open to the possibility of procreation the Church will deem direct sterilization as a conscious violation of the purposes of sex and therefore immoral.  Indirect sterilization still allows a couple to unite (give everything that they have) while in spirit being open to the possibility of procreation despite knowing that the possibility is virtually non-existent.</a:t>
            </a:r>
            <a:endParaRPr lang="en-US" altLang="en-US" sz="1800" b="1"/>
          </a:p>
        </p:txBody>
      </p:sp>
    </p:spTree>
    <p:extLst>
      <p:ext uri="{BB962C8B-B14F-4D97-AF65-F5344CB8AC3E}">
        <p14:creationId xmlns:p14="http://schemas.microsoft.com/office/powerpoint/2010/main" val="1810799336"/>
      </p:ext>
    </p:extLst>
  </p:cSld>
  <p:clrMapOvr>
    <a:masterClrMapping/>
  </p:clrMapOvr>
  <p:transition spd="slow">
    <p:circl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133600" y="533400"/>
            <a:ext cx="7024688" cy="1143000"/>
          </a:xfrm>
        </p:spPr>
        <p:txBody>
          <a:bodyPr/>
          <a:lstStyle/>
          <a:p>
            <a:r>
              <a:rPr lang="en-CA" altLang="en-US" smtClean="0"/>
              <a:t>Birth Control:</a:t>
            </a:r>
            <a:br>
              <a:rPr lang="en-CA" altLang="en-US" smtClean="0"/>
            </a:br>
            <a:r>
              <a:rPr lang="en-CA" altLang="en-US" smtClean="0"/>
              <a:t> A Church Response</a:t>
            </a:r>
            <a:endParaRPr lang="en-US" altLang="en-US" smtClean="0"/>
          </a:p>
        </p:txBody>
      </p:sp>
      <p:sp>
        <p:nvSpPr>
          <p:cNvPr id="16387" name="Content Placeholder 2"/>
          <p:cNvSpPr>
            <a:spLocks noGrp="1"/>
          </p:cNvSpPr>
          <p:nvPr>
            <p:ph idx="1"/>
          </p:nvPr>
        </p:nvSpPr>
        <p:spPr>
          <a:xfrm>
            <a:off x="1828800" y="1600200"/>
            <a:ext cx="8382000" cy="4800600"/>
          </a:xfrm>
        </p:spPr>
        <p:txBody>
          <a:bodyPr/>
          <a:lstStyle/>
          <a:p>
            <a:r>
              <a:rPr lang="en-CA" altLang="en-US" sz="2000" b="1"/>
              <a:t>Is there a way to “control” how many children a couple has that is supported by the Church as being “moral”?</a:t>
            </a:r>
          </a:p>
          <a:p>
            <a:r>
              <a:rPr lang="en-CA" altLang="en-US" sz="2000" b="1"/>
              <a:t>YES -----   Natural Family Planning</a:t>
            </a:r>
          </a:p>
          <a:p>
            <a:pPr lvl="1"/>
            <a:r>
              <a:rPr lang="en-CA" altLang="en-US" sz="2000" b="1"/>
              <a:t>Scientifically based on observable changes in a woman’s body (changes in cervical mucus and body temperature), this form of birth </a:t>
            </a:r>
            <a:r>
              <a:rPr lang="en-CA" altLang="en-US" sz="2000" b="1" u="sng"/>
              <a:t>control</a:t>
            </a:r>
            <a:r>
              <a:rPr lang="en-CA" altLang="en-US" sz="2000" b="1"/>
              <a:t> can help a couple understand the fertility cycle of the woman’s body.</a:t>
            </a:r>
          </a:p>
          <a:p>
            <a:pPr lvl="1"/>
            <a:r>
              <a:rPr lang="en-CA" altLang="en-US" sz="2000" b="1"/>
              <a:t>Labelled as birth “control” as this method can not only assist a couple in avoiding pregnancies at various stages of their marital life, but can also assist them in achieving pregnancy throughout their marriage.</a:t>
            </a:r>
          </a:p>
          <a:p>
            <a:pPr lvl="1"/>
            <a:r>
              <a:rPr lang="en-CA" altLang="en-US" sz="2000" b="1"/>
              <a:t>As nothing non-natural is introduced to the sexual experience to eliminate the open nature of the sex to the procreative possibility, and the couple is engaging in sex that is fully unitive the Church deems this as morally acceptable</a:t>
            </a:r>
            <a:endParaRPr lang="en-US" altLang="en-US" sz="2000" b="1"/>
          </a:p>
        </p:txBody>
      </p:sp>
    </p:spTree>
    <p:extLst>
      <p:ext uri="{BB962C8B-B14F-4D97-AF65-F5344CB8AC3E}">
        <p14:creationId xmlns:p14="http://schemas.microsoft.com/office/powerpoint/2010/main" val="986696201"/>
      </p:ext>
    </p:extLst>
  </p:cSld>
  <p:clrMapOvr>
    <a:masterClrMapping/>
  </p:clrMapOvr>
  <p:transition spd="slow">
    <p:circl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209800" y="685800"/>
            <a:ext cx="7024688" cy="1143000"/>
          </a:xfrm>
        </p:spPr>
        <p:txBody>
          <a:bodyPr/>
          <a:lstStyle/>
          <a:p>
            <a:r>
              <a:rPr lang="en-CA" altLang="en-US" smtClean="0"/>
              <a:t>Reproductive Technologies to Aid Conception</a:t>
            </a:r>
            <a:endParaRPr lang="en-US" altLang="en-US" smtClean="0"/>
          </a:p>
        </p:txBody>
      </p:sp>
      <p:sp>
        <p:nvSpPr>
          <p:cNvPr id="3" name="Content Placeholder 2"/>
          <p:cNvSpPr>
            <a:spLocks noGrp="1"/>
          </p:cNvSpPr>
          <p:nvPr>
            <p:ph idx="1"/>
          </p:nvPr>
        </p:nvSpPr>
        <p:spPr>
          <a:xfrm>
            <a:off x="1981200" y="1752600"/>
            <a:ext cx="8229600" cy="4648200"/>
          </a:xfrm>
        </p:spPr>
        <p:txBody>
          <a:bodyPr/>
          <a:lstStyle/>
          <a:p>
            <a:r>
              <a:rPr lang="en-CA" altLang="en-US" sz="1800" b="1"/>
              <a:t>Technology has evolved to the point that it can assist couples having difficulty conceiving a child to do so.  When asking the question of if this is morally acceptable, the Church will return to its original question regarding respect for the two primary purposes of sexual expression.</a:t>
            </a:r>
          </a:p>
          <a:p>
            <a:r>
              <a:rPr lang="en-CA" altLang="en-US" sz="1800" b="1"/>
              <a:t>While an argument can be put forth that these forms of intervention can be deemed “open to the possibility of” procreation, the Church would contend they are not unitive in the fashion that the sexual act is and are therefore immoral.</a:t>
            </a:r>
          </a:p>
          <a:p>
            <a:r>
              <a:rPr lang="en-CA" altLang="en-US" sz="1800" b="1"/>
              <a:t>In Vitro does not allow for the couple to unite in the full form that the sex act does physically, emotionally, and spiritually.  Rather it is simply a uniting of egg and sperm “in glass’.</a:t>
            </a:r>
          </a:p>
          <a:p>
            <a:r>
              <a:rPr lang="en-CA" altLang="en-US" sz="1800" b="1"/>
              <a:t>Artificial Insemination may introduce a 3</a:t>
            </a:r>
            <a:r>
              <a:rPr lang="en-CA" altLang="en-US" sz="1800" b="1" baseline="30000"/>
              <a:t>rd</a:t>
            </a:r>
            <a:r>
              <a:rPr lang="en-CA" altLang="en-US" sz="1800" b="1"/>
              <a:t> party to the act (and thus cannot be fully unitive for the couple by its very nature) or may involve isolating “aspects” of the couple rather than fully uniting the couple themselves.</a:t>
            </a:r>
          </a:p>
          <a:p>
            <a:endParaRPr lang="en-US" altLang="en-US" sz="2000" b="1"/>
          </a:p>
        </p:txBody>
      </p:sp>
    </p:spTree>
    <p:extLst>
      <p:ext uri="{BB962C8B-B14F-4D97-AF65-F5344CB8AC3E}">
        <p14:creationId xmlns:p14="http://schemas.microsoft.com/office/powerpoint/2010/main" val="2283031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524000" y="0"/>
            <a:ext cx="9144000" cy="6858000"/>
            <a:chOff x="0" y="0"/>
            <a:chExt cx="5760" cy="4320"/>
          </a:xfrm>
        </p:grpSpPr>
        <p:grpSp>
          <p:nvGrpSpPr>
            <p:cNvPr id="7178" name="Group 3"/>
            <p:cNvGrpSpPr>
              <a:grpSpLocks/>
            </p:cNvGrpSpPr>
            <p:nvPr/>
          </p:nvGrpSpPr>
          <p:grpSpPr bwMode="auto">
            <a:xfrm>
              <a:off x="0" y="0"/>
              <a:ext cx="5760" cy="4320"/>
              <a:chOff x="0" y="0"/>
              <a:chExt cx="5760" cy="4320"/>
            </a:xfrm>
          </p:grpSpPr>
          <p:sp>
            <p:nvSpPr>
              <p:cNvPr id="7181"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7182"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7183"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7184"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7185"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7186"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7187"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7188"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7179"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7180"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1" name="Rectangle 15"/>
          <p:cNvSpPr>
            <a:spLocks noGrp="1" noChangeArrowheads="1"/>
          </p:cNvSpPr>
          <p:nvPr>
            <p:ph type="body" idx="1"/>
          </p:nvPr>
        </p:nvSpPr>
        <p:spPr>
          <a:xfrm>
            <a:off x="2209800" y="1219200"/>
            <a:ext cx="8229600" cy="4114800"/>
          </a:xfrm>
        </p:spPr>
        <p:txBody>
          <a:bodyPr/>
          <a:lstStyle/>
          <a:p>
            <a:pPr eaLnBrk="1" hangingPunct="1">
              <a:buFontTx/>
              <a:buNone/>
            </a:pPr>
            <a:r>
              <a:rPr lang="en-US" altLang="en-US" sz="1600"/>
              <a:t>	</a:t>
            </a:r>
            <a:r>
              <a:rPr lang="en-US" altLang="en-US" sz="1600" b="1"/>
              <a:t>What </a:t>
            </a:r>
            <a:r>
              <a:rPr lang="en-US" altLang="en-US" sz="1600"/>
              <a:t>is it?</a:t>
            </a:r>
          </a:p>
          <a:p>
            <a:pPr eaLnBrk="1" hangingPunct="1">
              <a:buFontTx/>
              <a:buNone/>
            </a:pPr>
            <a:r>
              <a:rPr lang="en-US" altLang="en-US" sz="1600"/>
              <a:t>		• </a:t>
            </a:r>
            <a:r>
              <a:rPr lang="en-US" altLang="en-US" sz="1600">
                <a:latin typeface="Gill Sans Light" pitchFamily="124" charset="0"/>
              </a:rPr>
              <a:t>A patch that releases hormones through the skin</a:t>
            </a:r>
          </a:p>
          <a:p>
            <a:pPr eaLnBrk="1" hangingPunct="1">
              <a:buFontTx/>
              <a:buNone/>
            </a:pPr>
            <a:r>
              <a:rPr lang="en-US" altLang="en-US" sz="1600">
                <a:latin typeface="Gill Sans Light" pitchFamily="124" charset="0"/>
              </a:rPr>
              <a:t>		• Can be placed on the buttocks, upper outer arms, lower abdomen, or upper          </a:t>
            </a:r>
            <a:br>
              <a:rPr lang="en-US" altLang="en-US" sz="1600">
                <a:latin typeface="Gill Sans Light" pitchFamily="124" charset="0"/>
              </a:rPr>
            </a:br>
            <a:r>
              <a:rPr lang="en-US" altLang="en-US" sz="1600">
                <a:latin typeface="Gill Sans Light" pitchFamily="124" charset="0"/>
              </a:rPr>
              <a:t>            torso excluding the breast</a:t>
            </a:r>
          </a:p>
          <a:p>
            <a:pPr eaLnBrk="1" hangingPunct="1">
              <a:buFontTx/>
              <a:buNone/>
            </a:pPr>
            <a:r>
              <a:rPr lang="en-US" altLang="en-US" sz="1600">
                <a:latin typeface="Gill Sans Light" pitchFamily="124" charset="0"/>
              </a:rPr>
              <a:t>		• A new patch is applied once a week for three weeks followed by one week  </a:t>
            </a:r>
            <a:br>
              <a:rPr lang="en-US" altLang="en-US" sz="1600">
                <a:latin typeface="Gill Sans Light" pitchFamily="124" charset="0"/>
              </a:rPr>
            </a:br>
            <a:r>
              <a:rPr lang="en-US" altLang="en-US" sz="1600">
                <a:latin typeface="Gill Sans Light" pitchFamily="124" charset="0"/>
              </a:rPr>
              <a:t>            without a patch</a:t>
            </a:r>
            <a:endParaRPr lang="en-US" altLang="en-US" sz="1600"/>
          </a:p>
          <a:p>
            <a:pPr eaLnBrk="1" hangingPunct="1">
              <a:buFontTx/>
              <a:buNone/>
            </a:pPr>
            <a:endParaRPr lang="en-US" altLang="en-US" sz="1600"/>
          </a:p>
          <a:p>
            <a:pPr eaLnBrk="1" hangingPunct="1">
              <a:buFontTx/>
              <a:buNone/>
            </a:pPr>
            <a:r>
              <a:rPr lang="en-US" altLang="en-US" sz="1600"/>
              <a:t>	</a:t>
            </a:r>
            <a:r>
              <a:rPr lang="en-US" altLang="en-US" sz="1600" b="1"/>
              <a:t>How </a:t>
            </a:r>
            <a:r>
              <a:rPr lang="en-US" altLang="en-US" sz="1600"/>
              <a:t>does it work?</a:t>
            </a:r>
          </a:p>
          <a:p>
            <a:pPr eaLnBrk="1" hangingPunct="1">
              <a:buFontTx/>
              <a:buNone/>
            </a:pPr>
            <a:r>
              <a:rPr lang="en-US" altLang="en-US" sz="1600"/>
              <a:t>		• </a:t>
            </a:r>
            <a:r>
              <a:rPr lang="en-US" altLang="en-US" sz="1600">
                <a:latin typeface="Gill Sans Light" pitchFamily="124" charset="0"/>
              </a:rPr>
              <a:t>Prevents the ovary from releasing an egg</a:t>
            </a:r>
          </a:p>
          <a:p>
            <a:pPr eaLnBrk="1" hangingPunct="1">
              <a:buFontTx/>
              <a:buNone/>
            </a:pPr>
            <a:r>
              <a:rPr lang="en-US" altLang="en-US" sz="1600">
                <a:latin typeface="Gill Sans Light" pitchFamily="124" charset="0"/>
              </a:rPr>
              <a:t>		• Thickens the cervical mucus making it difficult for sperm to get to the egg</a:t>
            </a:r>
          </a:p>
          <a:p>
            <a:pPr eaLnBrk="1" hangingPunct="1">
              <a:buFontTx/>
              <a:buNone/>
            </a:pPr>
            <a:r>
              <a:rPr lang="en-US" altLang="en-US" sz="1600">
                <a:latin typeface="Gill Sans Light" pitchFamily="124" charset="0"/>
              </a:rPr>
              <a:t>		• Changes the lining of the uterus making implantation difficult</a:t>
            </a:r>
            <a:endParaRPr lang="en-US" altLang="en-US" sz="1600"/>
          </a:p>
          <a:p>
            <a:pPr eaLnBrk="1" hangingPunct="1">
              <a:buFontTx/>
              <a:buNone/>
            </a:pPr>
            <a:endParaRPr lang="en-US" altLang="en-US" sz="1600"/>
          </a:p>
          <a:p>
            <a:pPr eaLnBrk="1" hangingPunct="1">
              <a:buFontTx/>
              <a:buNone/>
            </a:pPr>
            <a:r>
              <a:rPr lang="en-US" altLang="en-US" sz="1600"/>
              <a:t>	</a:t>
            </a:r>
            <a:r>
              <a:rPr lang="en-US" altLang="en-US" sz="1600" b="1"/>
              <a:t>Failure rate: </a:t>
            </a:r>
            <a:r>
              <a:rPr lang="en-US" altLang="en-US" sz="1600">
                <a:latin typeface="Gill Sans Light" pitchFamily="124" charset="0"/>
              </a:rPr>
              <a:t>80 per 1000 women per year</a:t>
            </a:r>
            <a:endParaRPr lang="en-US" altLang="en-US" sz="1600" b="1">
              <a:latin typeface="Gill Sans Light" pitchFamily="124" charset="0"/>
            </a:endParaRPr>
          </a:p>
        </p:txBody>
      </p:sp>
      <p:sp>
        <p:nvSpPr>
          <p:cNvPr id="7172" name="AutoShape 16"/>
          <p:cNvSpPr>
            <a:spLocks noChangeArrowheads="1"/>
          </p:cNvSpPr>
          <p:nvPr/>
        </p:nvSpPr>
        <p:spPr bwMode="auto">
          <a:xfrm rot="5400000">
            <a:off x="2247900" y="12636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7173" name="AutoShape 17"/>
          <p:cNvSpPr>
            <a:spLocks noChangeArrowheads="1"/>
          </p:cNvSpPr>
          <p:nvPr/>
        </p:nvSpPr>
        <p:spPr bwMode="auto">
          <a:xfrm rot="5400000">
            <a:off x="2247900" y="33147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7174" name="AutoShape 18"/>
          <p:cNvSpPr>
            <a:spLocks noChangeArrowheads="1"/>
          </p:cNvSpPr>
          <p:nvPr/>
        </p:nvSpPr>
        <p:spPr bwMode="auto">
          <a:xfrm rot="5400000">
            <a:off x="2247900" y="478790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7175" name="Text Box 19"/>
          <p:cNvSpPr txBox="1">
            <a:spLocks noChangeArrowheads="1"/>
          </p:cNvSpPr>
          <p:nvPr/>
        </p:nvSpPr>
        <p:spPr bwMode="auto">
          <a:xfrm>
            <a:off x="2501901" y="466726"/>
            <a:ext cx="403270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T r a n s d e r m a l </a:t>
            </a:r>
            <a:r>
              <a:rPr lang="en-US" altLang="en-US" sz="2600">
                <a:solidFill>
                  <a:srgbClr val="FFFFFF"/>
                </a:solidFill>
                <a:latin typeface="Gill Sans" pitchFamily="124" charset="0"/>
              </a:rPr>
              <a:t>p a t c h</a:t>
            </a:r>
            <a:endParaRPr lang="en-US" altLang="en-US" sz="2600">
              <a:solidFill>
                <a:srgbClr val="FFFFFF"/>
              </a:solidFill>
              <a:latin typeface="Gill Sans Light" pitchFamily="124" charset="0"/>
            </a:endParaRPr>
          </a:p>
        </p:txBody>
      </p:sp>
      <p:pic>
        <p:nvPicPr>
          <p:cNvPr id="7176" name="Picture 20" descr="EVRA_How to app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0814" y="4700588"/>
            <a:ext cx="2211387"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Rectangle 21"/>
          <p:cNvSpPr>
            <a:spLocks noChangeArrowheads="1"/>
          </p:cNvSpPr>
          <p:nvPr/>
        </p:nvSpPr>
        <p:spPr bwMode="auto">
          <a:xfrm>
            <a:off x="7772400" y="4700589"/>
            <a:ext cx="2209800" cy="1919287"/>
          </a:xfrm>
          <a:prstGeom prst="rect">
            <a:avLst/>
          </a:prstGeom>
          <a:noFill/>
          <a:ln w="60325">
            <a:solidFill>
              <a:srgbClr val="F26B3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1703806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524000" y="0"/>
            <a:ext cx="9144000" cy="6858000"/>
            <a:chOff x="0" y="0"/>
            <a:chExt cx="5760" cy="4320"/>
          </a:xfrm>
        </p:grpSpPr>
        <p:grpSp>
          <p:nvGrpSpPr>
            <p:cNvPr id="8199" name="Group 3"/>
            <p:cNvGrpSpPr>
              <a:grpSpLocks/>
            </p:cNvGrpSpPr>
            <p:nvPr/>
          </p:nvGrpSpPr>
          <p:grpSpPr bwMode="auto">
            <a:xfrm>
              <a:off x="0" y="0"/>
              <a:ext cx="5760" cy="4320"/>
              <a:chOff x="0" y="0"/>
              <a:chExt cx="5760" cy="4320"/>
            </a:xfrm>
          </p:grpSpPr>
          <p:sp>
            <p:nvSpPr>
              <p:cNvPr id="8202"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8203"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8204"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8205"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8206"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8207"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8208"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8209"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8200"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8201"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95" name="Rectangle 15"/>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advantages?</a:t>
            </a:r>
            <a:br>
              <a:rPr lang="en-US" altLang="en-US" b="1" smtClean="0"/>
            </a:b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A reversible and highly effective birth control method</a:t>
            </a:r>
            <a:endParaRPr lang="en-US" altLang="en-US" smtClean="0"/>
          </a:p>
          <a:p>
            <a:pPr eaLnBrk="1" hangingPunct="1">
              <a:buFontTx/>
              <a:buNone/>
            </a:pPr>
            <a:r>
              <a:rPr lang="en-US" altLang="en-US" smtClean="0"/>
              <a:t>		2. </a:t>
            </a:r>
            <a:r>
              <a:rPr lang="en-US" altLang="en-US" smtClean="0">
                <a:latin typeface="Gill Sans Light" pitchFamily="124" charset="0"/>
              </a:rPr>
              <a:t>Once-a-week regimen; no daily contraceptive routine required</a:t>
            </a:r>
            <a:endParaRPr lang="en-US" altLang="en-US" smtClean="0"/>
          </a:p>
          <a:p>
            <a:pPr eaLnBrk="1" hangingPunct="1">
              <a:buFontTx/>
              <a:buNone/>
            </a:pPr>
            <a:r>
              <a:rPr lang="en-US" altLang="en-US" smtClean="0"/>
              <a:t>		3. </a:t>
            </a:r>
            <a:r>
              <a:rPr lang="en-US" altLang="en-US" smtClean="0">
                <a:latin typeface="Gill Sans Light" pitchFamily="124" charset="0"/>
              </a:rPr>
              <a:t>Simple and easy to use</a:t>
            </a:r>
          </a:p>
          <a:p>
            <a:pPr eaLnBrk="1" hangingPunct="1">
              <a:buFontTx/>
              <a:buNone/>
            </a:pPr>
            <a:r>
              <a:rPr lang="en-US" altLang="en-US" smtClean="0"/>
              <a:t>		4. </a:t>
            </a:r>
            <a:r>
              <a:rPr lang="en-US" altLang="en-US" smtClean="0">
                <a:latin typeface="Gill Sans Light" pitchFamily="124" charset="0"/>
              </a:rPr>
              <a:t>Regulates menstrual cycle and reduces cramps</a:t>
            </a:r>
            <a:r>
              <a:rPr lang="en-US" altLang="en-US" smtClean="0"/>
              <a:t> </a:t>
            </a:r>
          </a:p>
          <a:p>
            <a:pPr eaLnBrk="1" hangingPunct="1">
              <a:buFontTx/>
              <a:buNone/>
            </a:pPr>
            <a:r>
              <a:rPr lang="en-US" altLang="en-US" smtClean="0"/>
              <a:t>		5. </a:t>
            </a:r>
            <a:r>
              <a:rPr lang="en-US" altLang="en-US" smtClean="0">
                <a:latin typeface="Gill Sans Light" pitchFamily="124" charset="0"/>
              </a:rPr>
              <a:t>Does not interfere with intercourse</a:t>
            </a:r>
            <a:r>
              <a:rPr lang="en-US" altLang="en-US" smtClean="0"/>
              <a:t>  </a:t>
            </a:r>
          </a:p>
          <a:p>
            <a:pPr eaLnBrk="1" hangingPunct="1">
              <a:buFontTx/>
              <a:buNone/>
            </a:pPr>
            <a:r>
              <a:rPr lang="en-US" altLang="en-US" smtClean="0"/>
              <a:t>		6. </a:t>
            </a:r>
            <a:r>
              <a:rPr lang="en-US" altLang="en-US" smtClean="0">
                <a:latin typeface="Gill Sans Light" pitchFamily="124" charset="0"/>
              </a:rPr>
              <a:t>Expected to provide other benefits similar to oral contraceptives;</a:t>
            </a:r>
          </a:p>
          <a:p>
            <a:pPr eaLnBrk="1" hangingPunct="1">
              <a:buFontTx/>
              <a:buNone/>
            </a:pPr>
            <a:r>
              <a:rPr lang="en-US" altLang="en-US" smtClean="0">
                <a:latin typeface="Gill Sans Light" pitchFamily="124" charset="0"/>
              </a:rPr>
              <a:t>		    research is needed</a:t>
            </a:r>
            <a:endParaRPr lang="en-US" altLang="en-US" smtClean="0"/>
          </a:p>
        </p:txBody>
      </p:sp>
      <p:sp>
        <p:nvSpPr>
          <p:cNvPr id="8196" name="AutoShape 16"/>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8197" name="Text Box 17"/>
          <p:cNvSpPr txBox="1">
            <a:spLocks noChangeArrowheads="1"/>
          </p:cNvSpPr>
          <p:nvPr/>
        </p:nvSpPr>
        <p:spPr bwMode="auto">
          <a:xfrm>
            <a:off x="2501901" y="466726"/>
            <a:ext cx="403270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T r a n s d e r m a l </a:t>
            </a:r>
            <a:r>
              <a:rPr lang="en-US" altLang="en-US" sz="2600">
                <a:solidFill>
                  <a:srgbClr val="FFFFFF"/>
                </a:solidFill>
                <a:latin typeface="Gill Sans" pitchFamily="124" charset="0"/>
              </a:rPr>
              <a:t>p a t c h</a:t>
            </a:r>
            <a:endParaRPr lang="en-US" altLang="en-US" sz="2600">
              <a:solidFill>
                <a:srgbClr val="FFFFFF"/>
              </a:solidFill>
              <a:latin typeface="Gill Sans Light" pitchFamily="124" charset="0"/>
            </a:endParaRPr>
          </a:p>
        </p:txBody>
      </p:sp>
      <p:pic>
        <p:nvPicPr>
          <p:cNvPr id="8198" name="Picture 18" descr="EVRA_Where to apply draw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5157789"/>
            <a:ext cx="6326188"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899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1524000" y="0"/>
            <a:ext cx="9144000" cy="6858000"/>
            <a:chOff x="0" y="0"/>
            <a:chExt cx="5760" cy="4320"/>
          </a:xfrm>
        </p:grpSpPr>
        <p:grpSp>
          <p:nvGrpSpPr>
            <p:cNvPr id="9222" name="Group 3"/>
            <p:cNvGrpSpPr>
              <a:grpSpLocks/>
            </p:cNvGrpSpPr>
            <p:nvPr/>
          </p:nvGrpSpPr>
          <p:grpSpPr bwMode="auto">
            <a:xfrm>
              <a:off x="0" y="0"/>
              <a:ext cx="5760" cy="4320"/>
              <a:chOff x="0" y="0"/>
              <a:chExt cx="5760" cy="4320"/>
            </a:xfrm>
          </p:grpSpPr>
          <p:sp>
            <p:nvSpPr>
              <p:cNvPr id="9225" name="Rectangle 4"/>
              <p:cNvSpPr>
                <a:spLocks noChangeArrowheads="1"/>
              </p:cNvSpPr>
              <p:nvPr/>
            </p:nvSpPr>
            <p:spPr bwMode="auto">
              <a:xfrm>
                <a:off x="0" y="0"/>
                <a:ext cx="5760" cy="4320"/>
              </a:xfrm>
              <a:prstGeom prst="rect">
                <a:avLst/>
              </a:prstGeom>
              <a:solidFill>
                <a:srgbClr val="FFDE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9226" name="AutoShape 5"/>
              <p:cNvSpPr>
                <a:spLocks noChangeArrowheads="1"/>
              </p:cNvSpPr>
              <p:nvPr/>
            </p:nvSpPr>
            <p:spPr bwMode="auto">
              <a:xfrm>
                <a:off x="466" y="60"/>
                <a:ext cx="528" cy="576"/>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9227" name="Rectangle 6"/>
              <p:cNvSpPr>
                <a:spLocks noChangeArrowheads="1"/>
              </p:cNvSpPr>
              <p:nvPr/>
            </p:nvSpPr>
            <p:spPr bwMode="auto">
              <a:xfrm>
                <a:off x="624" y="256"/>
                <a:ext cx="5136"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9228" name="Rectangle 7"/>
              <p:cNvSpPr>
                <a:spLocks noChangeArrowheads="1"/>
              </p:cNvSpPr>
              <p:nvPr/>
            </p:nvSpPr>
            <p:spPr bwMode="auto">
              <a:xfrm>
                <a:off x="0" y="255"/>
                <a:ext cx="635" cy="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9229" name="AutoShape 8"/>
              <p:cNvSpPr>
                <a:spLocks noChangeArrowheads="1"/>
              </p:cNvSpPr>
              <p:nvPr/>
            </p:nvSpPr>
            <p:spPr bwMode="auto">
              <a:xfrm>
                <a:off x="480" y="48"/>
                <a:ext cx="528" cy="576"/>
              </a:xfrm>
              <a:prstGeom prst="octagon">
                <a:avLst>
                  <a:gd name="adj" fmla="val 29287"/>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9230" name="Rectangle 9"/>
              <p:cNvSpPr>
                <a:spLocks noChangeArrowheads="1"/>
              </p:cNvSpPr>
              <p:nvPr/>
            </p:nvSpPr>
            <p:spPr bwMode="auto">
              <a:xfrm>
                <a:off x="672" y="240"/>
                <a:ext cx="5088" cy="384"/>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9231" name="Rectangle 10"/>
              <p:cNvSpPr>
                <a:spLocks noChangeArrowheads="1"/>
              </p:cNvSpPr>
              <p:nvPr/>
            </p:nvSpPr>
            <p:spPr bwMode="auto">
              <a:xfrm>
                <a:off x="0" y="245"/>
                <a:ext cx="634" cy="67"/>
              </a:xfrm>
              <a:prstGeom prst="rect">
                <a:avLst/>
              </a:prstGeom>
              <a:solidFill>
                <a:srgbClr val="ADB4B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0" fontAlgn="base" hangingPunct="0">
                  <a:spcBef>
                    <a:spcPct val="0"/>
                  </a:spcBef>
                  <a:spcAft>
                    <a:spcPct val="0"/>
                  </a:spcAft>
                </a:pPr>
                <a:r>
                  <a:rPr lang="en-US" altLang="en-US">
                    <a:solidFill>
                      <a:srgbClr val="000000"/>
                    </a:solidFill>
                  </a:rPr>
                  <a:t> </a:t>
                </a:r>
              </a:p>
            </p:txBody>
          </p:sp>
          <p:sp>
            <p:nvSpPr>
              <p:cNvPr id="9232" name="Rectangle 11"/>
              <p:cNvSpPr>
                <a:spLocks noChangeArrowheads="1"/>
              </p:cNvSpPr>
              <p:nvPr/>
            </p:nvSpPr>
            <p:spPr bwMode="auto">
              <a:xfrm>
                <a:off x="0" y="0"/>
                <a:ext cx="5760" cy="288"/>
              </a:xfrm>
              <a:prstGeom prst="rect">
                <a:avLst/>
              </a:prstGeom>
              <a:solidFill>
                <a:srgbClr val="E1E3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grpSp>
        <p:sp>
          <p:nvSpPr>
            <p:cNvPr id="9223" name="Text Box 12"/>
            <p:cNvSpPr txBox="1">
              <a:spLocks noChangeArrowheads="1"/>
            </p:cNvSpPr>
            <p:nvPr/>
          </p:nvSpPr>
          <p:spPr bwMode="auto">
            <a:xfrm>
              <a:off x="4074" y="318"/>
              <a:ext cx="14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sz="1400" b="1">
                  <a:solidFill>
                    <a:srgbClr val="454545"/>
                  </a:solidFill>
                </a:rPr>
                <a:t>s e x u a l i t y </a:t>
              </a:r>
              <a:r>
                <a:rPr lang="en-US" altLang="en-US" sz="1400">
                  <a:solidFill>
                    <a:srgbClr val="454545"/>
                  </a:solidFill>
                </a:rPr>
                <a:t>a n d </a:t>
              </a:r>
              <a:r>
                <a:rPr lang="en-US" altLang="en-US" sz="1400" b="1">
                  <a:solidFill>
                    <a:srgbClr val="454545"/>
                  </a:solidFill>
                </a:rPr>
                <a:t>u . c a</a:t>
              </a:r>
            </a:p>
          </p:txBody>
        </p:sp>
        <p:pic>
          <p:nvPicPr>
            <p:cNvPr id="9224" name="Picture 13" descr="sexan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 y="488"/>
              <a:ext cx="123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19" name="Rectangle 15"/>
          <p:cNvSpPr>
            <a:spLocks noGrp="1" noChangeArrowheads="1"/>
          </p:cNvSpPr>
          <p:nvPr>
            <p:ph type="body" idx="1"/>
          </p:nvPr>
        </p:nvSpPr>
        <p:spPr>
          <a:xfrm>
            <a:off x="2209800" y="1219200"/>
            <a:ext cx="8229600" cy="4114800"/>
          </a:xfrm>
        </p:spPr>
        <p:txBody>
          <a:bodyPr/>
          <a:lstStyle/>
          <a:p>
            <a:pPr eaLnBrk="1" hangingPunct="1">
              <a:buFontTx/>
              <a:buNone/>
            </a:pPr>
            <a:r>
              <a:rPr lang="en-US" altLang="en-US" sz="1500"/>
              <a:t>	</a:t>
            </a:r>
            <a:r>
              <a:rPr lang="en-US" altLang="en-US" smtClean="0"/>
              <a:t>What are the</a:t>
            </a:r>
            <a:r>
              <a:rPr lang="en-US" altLang="en-US" b="1" smtClean="0"/>
              <a:t> disadvantages?</a:t>
            </a:r>
            <a:br>
              <a:rPr lang="en-US" altLang="en-US" b="1" smtClean="0"/>
            </a:br>
            <a:endParaRPr lang="en-US" altLang="en-US" smtClean="0"/>
          </a:p>
          <a:p>
            <a:pPr eaLnBrk="1" hangingPunct="1">
              <a:buFontTx/>
              <a:buNone/>
            </a:pPr>
            <a:r>
              <a:rPr lang="en-US" altLang="en-US" sz="1500"/>
              <a:t>		</a:t>
            </a:r>
            <a:r>
              <a:rPr lang="en-US" altLang="en-US" smtClean="0"/>
              <a:t>1. </a:t>
            </a:r>
            <a:r>
              <a:rPr lang="en-US" altLang="en-US" smtClean="0">
                <a:latin typeface="Gill Sans Light" pitchFamily="124" charset="0"/>
              </a:rPr>
              <a:t>May cause irregular bleeding or spotting</a:t>
            </a:r>
          </a:p>
          <a:p>
            <a:pPr eaLnBrk="1" hangingPunct="1">
              <a:buFontTx/>
              <a:buNone/>
            </a:pPr>
            <a:r>
              <a:rPr lang="en-US" altLang="en-US" smtClean="0"/>
              <a:t>		2. </a:t>
            </a:r>
            <a:r>
              <a:rPr lang="en-US" altLang="en-US" smtClean="0">
                <a:latin typeface="Gill Sans Light" pitchFamily="124" charset="0"/>
              </a:rPr>
              <a:t>May cause breast sensitivity or headache </a:t>
            </a:r>
          </a:p>
          <a:p>
            <a:pPr eaLnBrk="1" hangingPunct="1">
              <a:buFontTx/>
              <a:buNone/>
            </a:pPr>
            <a:r>
              <a:rPr lang="en-US" altLang="en-US" smtClean="0"/>
              <a:t>		3. </a:t>
            </a:r>
            <a:r>
              <a:rPr lang="en-US" altLang="en-US" smtClean="0">
                <a:latin typeface="Gill Sans Light" pitchFamily="124" charset="0"/>
              </a:rPr>
              <a:t>Does not protect against STIs</a:t>
            </a:r>
            <a:r>
              <a:rPr lang="en-US" altLang="en-US" smtClean="0"/>
              <a:t> </a:t>
            </a:r>
          </a:p>
          <a:p>
            <a:pPr eaLnBrk="1" hangingPunct="1">
              <a:buFontTx/>
              <a:buNone/>
            </a:pPr>
            <a:r>
              <a:rPr lang="en-US" altLang="en-US" smtClean="0"/>
              <a:t>		4. </a:t>
            </a:r>
            <a:r>
              <a:rPr lang="en-US" altLang="en-US" smtClean="0">
                <a:latin typeface="Gill Sans Light" pitchFamily="124" charset="0"/>
              </a:rPr>
              <a:t>Patch may detach from skin (less than 2%)</a:t>
            </a:r>
            <a:r>
              <a:rPr lang="en-US" altLang="en-US" smtClean="0"/>
              <a:t>  </a:t>
            </a:r>
          </a:p>
          <a:p>
            <a:pPr eaLnBrk="1" hangingPunct="1">
              <a:buFontTx/>
              <a:buNone/>
            </a:pPr>
            <a:r>
              <a:rPr lang="en-US" altLang="en-US" smtClean="0"/>
              <a:t>		5. </a:t>
            </a:r>
            <a:r>
              <a:rPr lang="en-US" altLang="en-US" smtClean="0">
                <a:latin typeface="Gill Sans Light" pitchFamily="124" charset="0"/>
              </a:rPr>
              <a:t>Possible skin irritation at the application site</a:t>
            </a:r>
            <a:r>
              <a:rPr lang="en-US" altLang="en-US" smtClean="0"/>
              <a:t> </a:t>
            </a:r>
          </a:p>
        </p:txBody>
      </p:sp>
      <p:sp>
        <p:nvSpPr>
          <p:cNvPr id="9220" name="AutoShape 16"/>
          <p:cNvSpPr>
            <a:spLocks noChangeArrowheads="1"/>
          </p:cNvSpPr>
          <p:nvPr/>
        </p:nvSpPr>
        <p:spPr bwMode="auto">
          <a:xfrm rot="5400000">
            <a:off x="2247900" y="1276350"/>
            <a:ext cx="304800" cy="228600"/>
          </a:xfrm>
          <a:prstGeom prst="triangle">
            <a:avLst>
              <a:gd name="adj" fmla="val 50000"/>
            </a:avLst>
          </a:prstGeom>
          <a:solidFill>
            <a:srgbClr val="F26B3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endParaRPr lang="en-US" altLang="en-US">
              <a:solidFill>
                <a:srgbClr val="000000"/>
              </a:solidFill>
            </a:endParaRPr>
          </a:p>
        </p:txBody>
      </p:sp>
      <p:sp>
        <p:nvSpPr>
          <p:cNvPr id="9221" name="Text Box 17"/>
          <p:cNvSpPr txBox="1">
            <a:spLocks noChangeArrowheads="1"/>
          </p:cNvSpPr>
          <p:nvPr/>
        </p:nvSpPr>
        <p:spPr bwMode="auto">
          <a:xfrm>
            <a:off x="2501901" y="466726"/>
            <a:ext cx="403270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pPr>
            <a:r>
              <a:rPr lang="en-US" altLang="en-US">
                <a:solidFill>
                  <a:srgbClr val="FFFFFF"/>
                </a:solidFill>
                <a:latin typeface="Gill Sans Light" pitchFamily="124" charset="0"/>
              </a:rPr>
              <a:t>T r a n s d e r m a l </a:t>
            </a:r>
            <a:r>
              <a:rPr lang="en-US" altLang="en-US" sz="2600">
                <a:solidFill>
                  <a:srgbClr val="FFFFFF"/>
                </a:solidFill>
                <a:latin typeface="Gill Sans" pitchFamily="124" charset="0"/>
              </a:rPr>
              <a:t>p a t c h</a:t>
            </a:r>
            <a:endParaRPr lang="en-US" altLang="en-US" sz="2600">
              <a:solidFill>
                <a:srgbClr val="FFFFFF"/>
              </a:solidFill>
              <a:latin typeface="Gill Sans Light" pitchFamily="124" charset="0"/>
            </a:endParaRPr>
          </a:p>
        </p:txBody>
      </p:sp>
    </p:spTree>
    <p:extLst>
      <p:ext uri="{BB962C8B-B14F-4D97-AF65-F5344CB8AC3E}">
        <p14:creationId xmlns:p14="http://schemas.microsoft.com/office/powerpoint/2010/main" val="2733925350"/>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Gill San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2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2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12</TotalTime>
  <Words>4251</Words>
  <Application>Microsoft Office PowerPoint</Application>
  <PresentationFormat>Widescreen</PresentationFormat>
  <Paragraphs>911</Paragraphs>
  <Slides>68</Slides>
  <Notes>53</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68</vt:i4>
      </vt:variant>
    </vt:vector>
  </HeadingPairs>
  <TitlesOfParts>
    <vt:vector size="80" baseType="lpstr">
      <vt:lpstr>ＭＳ Ｐゴシック</vt:lpstr>
      <vt:lpstr>Arial</vt:lpstr>
      <vt:lpstr>Calibri</vt:lpstr>
      <vt:lpstr>Century Gothic</vt:lpstr>
      <vt:lpstr>Gill Sans</vt:lpstr>
      <vt:lpstr>Gill Sans Light</vt:lpstr>
      <vt:lpstr>Wingdings</vt:lpstr>
      <vt:lpstr>Wingdings 2</vt:lpstr>
      <vt:lpstr>Wingdings 3</vt:lpstr>
      <vt:lpstr>Slice</vt:lpstr>
      <vt:lpstr>Blank Presentation</vt:lpstr>
      <vt:lpstr>Austin</vt:lpstr>
      <vt:lpstr>Contraceptive and Reproductive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Reproductive Technology</vt:lpstr>
      <vt:lpstr>Fertility Drugs</vt:lpstr>
      <vt:lpstr>Cytoplasmic Transfer</vt:lpstr>
      <vt:lpstr>Intrauterine Insemination</vt:lpstr>
      <vt:lpstr>Gamete Intrafallopian Transfer</vt:lpstr>
      <vt:lpstr>In Vitro Fertilization</vt:lpstr>
      <vt:lpstr>PowerPoint Presentation</vt:lpstr>
      <vt:lpstr>Egg Freezing and Egg Donations</vt:lpstr>
      <vt:lpstr>Embryo Transfer</vt:lpstr>
      <vt:lpstr>3.5 Contraceptive &amp; Reproductive Technolgy</vt:lpstr>
      <vt:lpstr>Anthropologists point to Three Essentials for the Sustanance Life:</vt:lpstr>
      <vt:lpstr>Responsible to Have Sex…</vt:lpstr>
      <vt:lpstr>The Two Purposes of Sex</vt:lpstr>
      <vt:lpstr>The First of the Two  Primary Purposes  of Sex</vt:lpstr>
      <vt:lpstr>The Second of the Two Primary Purposes of Sex</vt:lpstr>
      <vt:lpstr>Technology &amp; Reproduction:  A Moral Perspective</vt:lpstr>
      <vt:lpstr>Reproductive Technologies to Aid in Procreation</vt:lpstr>
      <vt:lpstr>ARTIFICIAL CONTRACEPTION</vt:lpstr>
      <vt:lpstr>Morality of  Artificial Contraception</vt:lpstr>
      <vt:lpstr>Sterilization - Permanency</vt:lpstr>
      <vt:lpstr>Birth Control:  A Church Response</vt:lpstr>
      <vt:lpstr>Reproductive Technologies to Aid Conception</vt:lpstr>
    </vt:vector>
  </TitlesOfParts>
  <Company>RCSD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Contraceptive and Reproductive Technology</dc:title>
  <dc:creator>Birrell, Nathan</dc:creator>
  <cp:lastModifiedBy>Birrell, Nathan</cp:lastModifiedBy>
  <cp:revision>2</cp:revision>
  <dcterms:created xsi:type="dcterms:W3CDTF">2017-03-06T20:56:37Z</dcterms:created>
  <dcterms:modified xsi:type="dcterms:W3CDTF">2017-03-06T21:08:42Z</dcterms:modified>
</cp:coreProperties>
</file>